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12" r:id="rId3"/>
    <p:sldMasterId id="2147483736" r:id="rId4"/>
    <p:sldMasterId id="2147483761" r:id="rId5"/>
    <p:sldMasterId id="2147483765" r:id="rId6"/>
  </p:sldMasterIdLst>
  <p:notesMasterIdLst>
    <p:notesMasterId r:id="rId52"/>
  </p:notesMasterIdLst>
  <p:sldIdLst>
    <p:sldId id="256" r:id="rId7"/>
    <p:sldId id="258" r:id="rId8"/>
    <p:sldId id="260" r:id="rId9"/>
    <p:sldId id="1870" r:id="rId10"/>
    <p:sldId id="259" r:id="rId11"/>
    <p:sldId id="257" r:id="rId12"/>
    <p:sldId id="1869" r:id="rId13"/>
    <p:sldId id="1337" r:id="rId14"/>
    <p:sldId id="1552" r:id="rId15"/>
    <p:sldId id="1553" r:id="rId16"/>
    <p:sldId id="1554" r:id="rId17"/>
    <p:sldId id="1555" r:id="rId18"/>
    <p:sldId id="1556" r:id="rId19"/>
    <p:sldId id="1578" r:id="rId20"/>
    <p:sldId id="1864" r:id="rId21"/>
    <p:sldId id="1544" r:id="rId22"/>
    <p:sldId id="1545" r:id="rId23"/>
    <p:sldId id="1571" r:id="rId24"/>
    <p:sldId id="1573" r:id="rId25"/>
    <p:sldId id="1863" r:id="rId26"/>
    <p:sldId id="1865" r:id="rId27"/>
    <p:sldId id="1576" r:id="rId28"/>
    <p:sldId id="1856" r:id="rId29"/>
    <p:sldId id="1546" r:id="rId30"/>
    <p:sldId id="1584" r:id="rId31"/>
    <p:sldId id="1569" r:id="rId32"/>
    <p:sldId id="1594" r:id="rId33"/>
    <p:sldId id="1861" r:id="rId34"/>
    <p:sldId id="1547" r:id="rId35"/>
    <p:sldId id="1860" r:id="rId36"/>
    <p:sldId id="355" r:id="rId37"/>
    <p:sldId id="356" r:id="rId38"/>
    <p:sldId id="349" r:id="rId39"/>
    <p:sldId id="1868" r:id="rId40"/>
    <p:sldId id="1862" r:id="rId41"/>
    <p:sldId id="1548" r:id="rId42"/>
    <p:sldId id="1590" r:id="rId43"/>
    <p:sldId id="1591" r:id="rId44"/>
    <p:sldId id="1592" r:id="rId45"/>
    <p:sldId id="1581" r:id="rId46"/>
    <p:sldId id="1355" r:id="rId47"/>
    <p:sldId id="1549" r:id="rId48"/>
    <p:sldId id="278" r:id="rId49"/>
    <p:sldId id="1815" r:id="rId50"/>
    <p:sldId id="280" r:id="rId5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256"/>
            <p14:sldId id="258"/>
            <p14:sldId id="260"/>
            <p14:sldId id="1870"/>
            <p14:sldId id="259"/>
            <p14:sldId id="257"/>
            <p14:sldId id="1869"/>
          </p14:sldIdLst>
        </p14:section>
        <p14:section name="Introduction" id="{1A3C2F55-36FC-4E83-9A67-A8E851075FC4}">
          <p14:sldIdLst>
            <p14:sldId id="1337"/>
            <p14:sldId id="1552"/>
            <p14:sldId id="1553"/>
            <p14:sldId id="1554"/>
            <p14:sldId id="1555"/>
            <p14:sldId id="1556"/>
            <p14:sldId id="1578"/>
            <p14:sldId id="1864"/>
            <p14:sldId id="1544"/>
          </p14:sldIdLst>
        </p14:section>
        <p14:section name="Logic Apps" id="{E4AC9213-12F2-42A9-849E-1941A4C2A208}">
          <p14:sldIdLst>
            <p14:sldId id="1545"/>
            <p14:sldId id="1571"/>
            <p14:sldId id="1573"/>
            <p14:sldId id="1863"/>
            <p14:sldId id="1865"/>
            <p14:sldId id="1576"/>
            <p14:sldId id="1856"/>
          </p14:sldIdLst>
        </p14:section>
        <p14:section name="Azure Functions" id="{C8F85E53-0CBD-43E8-9ED7-D0DADC682B43}">
          <p14:sldIdLst>
            <p14:sldId id="1546"/>
            <p14:sldId id="1584"/>
            <p14:sldId id="1569"/>
            <p14:sldId id="1594"/>
            <p14:sldId id="1861"/>
          </p14:sldIdLst>
        </p14:section>
        <p14:section name="Messaging" id="{54CACCA2-0888-4B2C-AC5F-DF7D29D45E63}">
          <p14:sldIdLst>
            <p14:sldId id="1547"/>
            <p14:sldId id="1860"/>
            <p14:sldId id="355"/>
            <p14:sldId id="356"/>
            <p14:sldId id="349"/>
            <p14:sldId id="1868"/>
            <p14:sldId id="1862"/>
          </p14:sldIdLst>
        </p14:section>
        <p14:section name="Bringing it all together" id="{3F59532F-3680-4433-B526-053BAF8778FC}">
          <p14:sldIdLst>
            <p14:sldId id="1548"/>
            <p14:sldId id="1590"/>
            <p14:sldId id="1591"/>
            <p14:sldId id="1592"/>
            <p14:sldId id="1581"/>
            <p14:sldId id="1355"/>
          </p14:sldIdLst>
        </p14:section>
        <p14:section name="Conclusion" id="{74CACD18-AF34-4B63-8BD1-CCF19CB559CB}">
          <p14:sldIdLst>
            <p14:sldId id="1549"/>
            <p14:sldId id="278"/>
            <p14:sldId id="1815"/>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325" autoAdjust="0"/>
  </p:normalViewPr>
  <p:slideViewPr>
    <p:cSldViewPr snapToGrid="0">
      <p:cViewPr>
        <p:scale>
          <a:sx n="100" d="100"/>
          <a:sy n="100" d="100"/>
        </p:scale>
        <p:origin x="3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6/11/relationships/changesInfo" Target="changesInfos/changesInfo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28-3-2019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witter.com/tordema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3/28/2019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19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909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sz="1200" dirty="0">
                <a:latin typeface="+mn-lt"/>
              </a:rPr>
              <a:t>Faster integration using innovative Visual Designer </a:t>
            </a:r>
          </a:p>
          <a:p>
            <a:pPr>
              <a:spcAft>
                <a:spcPts val="2400"/>
              </a:spcAft>
            </a:pPr>
            <a:r>
              <a:rPr lang="en-US" sz="1200" dirty="0">
                <a:latin typeface="+mn-lt"/>
              </a:rPr>
              <a:t>Easy workflow creation with triggers and actions</a:t>
            </a:r>
          </a:p>
          <a:p>
            <a:pPr>
              <a:spcAft>
                <a:spcPts val="2400"/>
              </a:spcAft>
            </a:pPr>
            <a:r>
              <a:rPr lang="en-US" sz="1200" dirty="0">
                <a:latin typeface="+mn-lt"/>
              </a:rPr>
              <a:t>Mashup applications, data and services</a:t>
            </a:r>
          </a:p>
          <a:p>
            <a:pPr>
              <a:spcAft>
                <a:spcPts val="2400"/>
              </a:spcAft>
            </a:pPr>
            <a:r>
              <a:rPr lang="en-US" sz="1200" dirty="0">
                <a:latin typeface="+mn-lt"/>
              </a:rPr>
              <a:t>Built for mission critical Enterprise Integration</a:t>
            </a:r>
          </a:p>
          <a:p>
            <a:pPr>
              <a:spcAft>
                <a:spcPts val="2400"/>
              </a:spcAft>
            </a:pPr>
            <a:r>
              <a:rPr lang="en-US" sz="1200" dirty="0">
                <a:latin typeface="+mn-lt"/>
              </a:rPr>
              <a:t>Create, deploy, manage and monitor</a:t>
            </a:r>
          </a:p>
          <a:p>
            <a:pPr>
              <a:spcAft>
                <a:spcPts val="2400"/>
              </a:spcAft>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1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54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90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1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t>
            </a:r>
            <a:r>
              <a:rPr lang="en-US"/>
              <a:t>opening firewall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277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23</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39939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809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3/28/2019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434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sz="1200" i="1" kern="0" dirty="0">
                <a:solidFill>
                  <a:schemeClr val="bg2">
                    <a:lumMod val="50000"/>
                  </a:schemeClr>
                </a:solidFill>
                <a:latin typeface="Segoe UI"/>
              </a:rPr>
              <a:t>Cloud Solution Architect</a:t>
            </a:r>
          </a:p>
          <a:p>
            <a:pPr marL="0" indent="0">
              <a:lnSpc>
                <a:spcPct val="150000"/>
              </a:lnSpc>
              <a:buNone/>
            </a:pPr>
            <a:r>
              <a:rPr lang="en-US" sz="1200" i="1" kern="0" dirty="0">
                <a:solidFill>
                  <a:schemeClr val="bg2">
                    <a:lumMod val="50000"/>
                  </a:schemeClr>
                </a:solidFill>
                <a:latin typeface="Segoe UI"/>
              </a:rPr>
              <a:t>Microsoft Azure MVP</a:t>
            </a:r>
          </a:p>
          <a:p>
            <a:pPr marL="0" indent="0">
              <a:lnSpc>
                <a:spcPct val="150000"/>
              </a:lnSpc>
              <a:buNone/>
            </a:pPr>
            <a:r>
              <a:rPr lang="en-US" sz="1200" i="1" kern="0" dirty="0">
                <a:solidFill>
                  <a:schemeClr val="bg2">
                    <a:lumMod val="50000"/>
                  </a:schemeClr>
                </a:solidFill>
                <a:latin typeface="Segoe UI"/>
              </a:rPr>
              <a:t>SME IoT</a:t>
            </a:r>
          </a:p>
          <a:p>
            <a:pPr marL="0" indent="0">
              <a:lnSpc>
                <a:spcPct val="150000"/>
              </a:lnSpc>
              <a:buNone/>
            </a:pPr>
            <a:r>
              <a:rPr lang="en-US" sz="1200" i="1" kern="0" dirty="0">
                <a:solidFill>
                  <a:schemeClr val="bg2">
                    <a:lumMod val="50000"/>
                  </a:schemeClr>
                </a:solidFill>
                <a:latin typeface="Segoe UI"/>
              </a:rPr>
              <a:t>International Speaker</a:t>
            </a:r>
          </a:p>
          <a:p>
            <a:pPr marL="0" indent="0">
              <a:lnSpc>
                <a:spcPct val="150000"/>
              </a:lnSpc>
              <a:buNone/>
            </a:pPr>
            <a:r>
              <a:rPr lang="en-US" sz="1200" i="1" kern="0" dirty="0">
                <a:solidFill>
                  <a:schemeClr val="bg2">
                    <a:lumMod val="50000"/>
                  </a:schemeClr>
                </a:solidFill>
                <a:latin typeface="Segoe UI"/>
              </a:rPr>
              <a:t>Blogger</a:t>
            </a:r>
          </a:p>
          <a:p>
            <a:pPr marL="0" indent="0">
              <a:lnSpc>
                <a:spcPct val="150000"/>
              </a:lnSpc>
              <a:buNone/>
            </a:pPr>
            <a:r>
              <a:rPr lang="en-US" sz="1200" i="1" kern="0" dirty="0">
                <a:solidFill>
                  <a:schemeClr val="bg2">
                    <a:lumMod val="50000"/>
                  </a:schemeClr>
                </a:solidFill>
                <a:latin typeface="Segoe UI"/>
              </a:rPr>
              <a:t>Global Integration Bootcamp</a:t>
            </a:r>
          </a:p>
          <a:p>
            <a:pPr marL="0" indent="0">
              <a:lnSpc>
                <a:spcPct val="150000"/>
              </a:lnSpc>
              <a:buNone/>
            </a:pPr>
            <a:r>
              <a:rPr lang="en-US" sz="1200" i="1" kern="0" dirty="0">
                <a:solidFill>
                  <a:schemeClr val="bg2">
                    <a:lumMod val="50000"/>
                  </a:schemeClr>
                </a:solidFill>
                <a:latin typeface="Segoe UI"/>
              </a:rPr>
              <a:t>Azure IoT Community</a:t>
            </a:r>
          </a:p>
          <a:p>
            <a:pPr marL="0" indent="0">
              <a:lnSpc>
                <a:spcPct val="150000"/>
              </a:lnSpc>
              <a:buNone/>
            </a:pPr>
            <a:r>
              <a:rPr lang="en-US" sz="1200" i="1" kern="0" dirty="0">
                <a:solidFill>
                  <a:schemeClr val="bg2">
                    <a:lumMod val="50000"/>
                  </a:schemeClr>
                </a:solidFill>
                <a:latin typeface="Segoe UI"/>
              </a:rPr>
              <a:t>Published Author</a:t>
            </a:r>
          </a:p>
          <a:p>
            <a:pPr marL="0" indent="0">
              <a:lnSpc>
                <a:spcPct val="150000"/>
              </a:lnSpc>
              <a:buNone/>
            </a:pPr>
            <a:r>
              <a:rPr lang="en-US" sz="1200" i="1" kern="0" dirty="0" err="1">
                <a:solidFill>
                  <a:schemeClr val="bg2">
                    <a:lumMod val="50000"/>
                  </a:schemeClr>
                </a:solidFill>
                <a:latin typeface="Segoe UI"/>
              </a:rPr>
              <a:t>InfoQ</a:t>
            </a:r>
            <a:endParaRPr lang="en-US" sz="1200" i="1" kern="0" dirty="0">
              <a:solidFill>
                <a:schemeClr val="bg2">
                  <a:lumMod val="50000"/>
                </a:schemeClr>
              </a:solidFill>
              <a:latin typeface="Segoe UI"/>
            </a:endParaRPr>
          </a:p>
          <a:p>
            <a:pPr marL="0" indent="0">
              <a:lnSpc>
                <a:spcPct val="150000"/>
              </a:lnSpc>
              <a:buNone/>
            </a:pPr>
            <a:r>
              <a:rPr lang="en-US" sz="1200" i="1" kern="0" dirty="0">
                <a:solidFill>
                  <a:schemeClr val="bg2">
                    <a:lumMod val="50000"/>
                  </a:schemeClr>
                </a:solidFill>
                <a:latin typeface="Segoe UI"/>
              </a:rPr>
              <a:t>Boat enthusiast</a:t>
            </a:r>
          </a:p>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5F4DCA-8655-4374-AE8A-80D3594867A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542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3483">
                      <a:schemeClr val="tx1"/>
                    </a:gs>
                    <a:gs pos="62000">
                      <a:schemeClr val="tx1"/>
                    </a:gs>
                  </a:gsLst>
                  <a:lin ang="5400000" scaled="0"/>
                </a:gradFill>
                <a:latin typeface="Segoe UI Semilight"/>
                <a:cs typeface="Segoe UI"/>
              </a:rPr>
              <a:t>Sub-second end-to-end latency in the 99th percentile</a:t>
            </a:r>
          </a:p>
          <a:p>
            <a:r>
              <a:rPr lang="en-AU" sz="1200" b="0" i="0" u="none" strike="noStrike" kern="1200" dirty="0">
                <a:solidFill>
                  <a:schemeClr val="tx1"/>
                </a:solidFill>
                <a:effectLst/>
                <a:latin typeface="+mn-lt"/>
                <a:ea typeface="+mn-ea"/>
                <a:cs typeface="+mn-cs"/>
              </a:rPr>
              <a:t>10,000,000 events per second per region</a:t>
            </a:r>
          </a:p>
          <a:p>
            <a:r>
              <a:rPr lang="en-US" sz="1200" b="0" i="0" u="none" strike="noStrike" kern="1200">
                <a:solidFill>
                  <a:schemeClr val="tx1"/>
                </a:solidFill>
                <a:effectLst/>
                <a:latin typeface="+mn-lt"/>
                <a:ea typeface="+mn-ea"/>
                <a:cs typeface="+mn-cs"/>
              </a:rPr>
              <a:t>24-hour retry with exponential back off for events not delivered</a:t>
            </a:r>
          </a:p>
          <a:p>
            <a:endParaRPr lang="en-US"/>
          </a:p>
          <a:p>
            <a:r>
              <a:rPr lang="en-US" dirty="0"/>
              <a:t>OOTB Publishers + Custom</a:t>
            </a:r>
            <a:br>
              <a:rPr lang="en-US" dirty="0"/>
            </a:br>
            <a:r>
              <a:rPr lang="en-US" sz="1224" b="0" i="0" kern="1200" dirty="0">
                <a:solidFill>
                  <a:schemeClr val="tx1"/>
                </a:solidFill>
                <a:effectLst/>
                <a:latin typeface="+mn-lt"/>
                <a:ea typeface="+mn-ea"/>
                <a:cs typeface="+mn-cs"/>
              </a:rPr>
              <a:t>Capabilities</a:t>
            </a:r>
          </a:p>
          <a:p>
            <a:r>
              <a:rPr lang="en-US" sz="1224" b="0" i="0" kern="1200" dirty="0">
                <a:solidFill>
                  <a:schemeClr val="tx1"/>
                </a:solidFill>
                <a:effectLst/>
                <a:latin typeface="+mn-lt"/>
                <a:ea typeface="+mn-ea"/>
                <a:cs typeface="+mn-cs"/>
              </a:rPr>
              <a:t>Here are some of the key features of Azure Event Grid:</a:t>
            </a:r>
          </a:p>
          <a:p>
            <a:r>
              <a:rPr lang="en-US" sz="1224" b="1" i="0" kern="1200" dirty="0">
                <a:solidFill>
                  <a:schemeClr val="tx1"/>
                </a:solidFill>
                <a:effectLst/>
                <a:latin typeface="+mn-lt"/>
                <a:ea typeface="+mn-ea"/>
                <a:cs typeface="+mn-cs"/>
              </a:rPr>
              <a:t>Simplicity</a:t>
            </a:r>
            <a:r>
              <a:rPr lang="en-US" sz="1224" b="0" i="0" kern="1200" dirty="0">
                <a:solidFill>
                  <a:schemeClr val="tx1"/>
                </a:solidFill>
                <a:effectLst/>
                <a:latin typeface="+mn-lt"/>
                <a:ea typeface="+mn-ea"/>
                <a:cs typeface="+mn-cs"/>
              </a:rPr>
              <a:t> - Point and click to aim events from your Azure resource to any event handler or endpoint.</a:t>
            </a:r>
          </a:p>
          <a:p>
            <a:r>
              <a:rPr lang="en-US" sz="1224" b="1" i="0" kern="1200" dirty="0">
                <a:solidFill>
                  <a:schemeClr val="tx1"/>
                </a:solidFill>
                <a:effectLst/>
                <a:latin typeface="+mn-lt"/>
                <a:ea typeface="+mn-ea"/>
                <a:cs typeface="+mn-cs"/>
              </a:rPr>
              <a:t>Advanced filtering</a:t>
            </a:r>
            <a:r>
              <a:rPr lang="en-US" sz="1224" b="0" i="0" kern="1200" dirty="0">
                <a:solidFill>
                  <a:schemeClr val="tx1"/>
                </a:solidFill>
                <a:effectLst/>
                <a:latin typeface="+mn-lt"/>
                <a:ea typeface="+mn-ea"/>
                <a:cs typeface="+mn-cs"/>
              </a:rPr>
              <a:t> - Filter on event type or event publish path to ensure event handlers only receive relevant events.</a:t>
            </a:r>
          </a:p>
          <a:p>
            <a:r>
              <a:rPr lang="en-US" sz="1224" b="1" i="0" kern="1200" dirty="0">
                <a:solidFill>
                  <a:schemeClr val="tx1"/>
                </a:solidFill>
                <a:effectLst/>
                <a:latin typeface="+mn-lt"/>
                <a:ea typeface="+mn-ea"/>
                <a:cs typeface="+mn-cs"/>
              </a:rPr>
              <a:t>Fan-out</a:t>
            </a:r>
            <a:r>
              <a:rPr lang="en-US" sz="1224" b="0" i="0" kern="1200" dirty="0">
                <a:solidFill>
                  <a:schemeClr val="tx1"/>
                </a:solidFill>
                <a:effectLst/>
                <a:latin typeface="+mn-lt"/>
                <a:ea typeface="+mn-ea"/>
                <a:cs typeface="+mn-cs"/>
              </a:rPr>
              <a:t> - Subscribe multiple endpoints to the same event to send copies of the event to as many places as needed.</a:t>
            </a:r>
          </a:p>
          <a:p>
            <a:r>
              <a:rPr lang="en-US" sz="1224" b="1" i="0" kern="1200" dirty="0">
                <a:solidFill>
                  <a:schemeClr val="tx1"/>
                </a:solidFill>
                <a:effectLst/>
                <a:latin typeface="+mn-lt"/>
                <a:ea typeface="+mn-ea"/>
                <a:cs typeface="+mn-cs"/>
              </a:rPr>
              <a:t>Reliability</a:t>
            </a:r>
            <a:r>
              <a:rPr lang="en-US" sz="1224" b="0" i="0" kern="1200" dirty="0">
                <a:solidFill>
                  <a:schemeClr val="tx1"/>
                </a:solidFill>
                <a:effectLst/>
                <a:latin typeface="+mn-lt"/>
                <a:ea typeface="+mn-ea"/>
                <a:cs typeface="+mn-cs"/>
              </a:rPr>
              <a:t> - Utilize 24-hour retry with exponential </a:t>
            </a:r>
            <a:r>
              <a:rPr lang="en-US" sz="1224" b="0" i="0" kern="1200" dirty="0" err="1">
                <a:solidFill>
                  <a:schemeClr val="tx1"/>
                </a:solidFill>
                <a:effectLst/>
                <a:latin typeface="+mn-lt"/>
                <a:ea typeface="+mn-ea"/>
                <a:cs typeface="+mn-cs"/>
              </a:rPr>
              <a:t>backoff</a:t>
            </a:r>
            <a:r>
              <a:rPr lang="en-US" sz="1224" b="0" i="0" kern="1200" dirty="0">
                <a:solidFill>
                  <a:schemeClr val="tx1"/>
                </a:solidFill>
                <a:effectLst/>
                <a:latin typeface="+mn-lt"/>
                <a:ea typeface="+mn-ea"/>
                <a:cs typeface="+mn-cs"/>
              </a:rPr>
              <a:t> to ensure events are delivered.</a:t>
            </a:r>
          </a:p>
          <a:p>
            <a:r>
              <a:rPr lang="en-US" sz="1224" b="1" i="0" kern="1200" dirty="0">
                <a:solidFill>
                  <a:schemeClr val="tx1"/>
                </a:solidFill>
                <a:effectLst/>
                <a:latin typeface="+mn-lt"/>
                <a:ea typeface="+mn-ea"/>
                <a:cs typeface="+mn-cs"/>
              </a:rPr>
              <a:t>Pay-per-event</a:t>
            </a:r>
            <a:r>
              <a:rPr lang="en-US" sz="1224" b="0" i="0" kern="1200" dirty="0">
                <a:solidFill>
                  <a:schemeClr val="tx1"/>
                </a:solidFill>
                <a:effectLst/>
                <a:latin typeface="+mn-lt"/>
                <a:ea typeface="+mn-ea"/>
                <a:cs typeface="+mn-cs"/>
              </a:rPr>
              <a:t> - Pay only for the amount you use Event Grid.</a:t>
            </a:r>
          </a:p>
          <a:p>
            <a:r>
              <a:rPr lang="en-US" sz="1224" b="1" i="0" kern="1200" dirty="0">
                <a:solidFill>
                  <a:schemeClr val="tx1"/>
                </a:solidFill>
                <a:effectLst/>
                <a:latin typeface="+mn-lt"/>
                <a:ea typeface="+mn-ea"/>
                <a:cs typeface="+mn-cs"/>
              </a:rPr>
              <a:t>High throughput</a:t>
            </a:r>
            <a:r>
              <a:rPr lang="en-US" sz="1224" b="0" i="0" kern="1200" dirty="0">
                <a:solidFill>
                  <a:schemeClr val="tx1"/>
                </a:solidFill>
                <a:effectLst/>
                <a:latin typeface="+mn-lt"/>
                <a:ea typeface="+mn-ea"/>
                <a:cs typeface="+mn-cs"/>
              </a:rPr>
              <a:t> - Build high-volume workloads on Event Grid with support for millions of events per second.</a:t>
            </a:r>
          </a:p>
          <a:p>
            <a:r>
              <a:rPr lang="en-US" sz="1224" b="1" i="0" kern="1200" dirty="0">
                <a:solidFill>
                  <a:schemeClr val="tx1"/>
                </a:solidFill>
                <a:effectLst/>
                <a:latin typeface="+mn-lt"/>
                <a:ea typeface="+mn-ea"/>
                <a:cs typeface="+mn-cs"/>
              </a:rPr>
              <a:t>Built-in Events</a:t>
            </a:r>
            <a:r>
              <a:rPr lang="en-US" sz="1224" b="0" i="0" kern="1200" dirty="0">
                <a:solidFill>
                  <a:schemeClr val="tx1"/>
                </a:solidFill>
                <a:effectLst/>
                <a:latin typeface="+mn-lt"/>
                <a:ea typeface="+mn-ea"/>
                <a:cs typeface="+mn-cs"/>
              </a:rPr>
              <a:t> - Get up and running quickly with resource-defined built-in events.</a:t>
            </a:r>
          </a:p>
          <a:p>
            <a:r>
              <a:rPr lang="en-US" sz="1224" b="1" i="0" kern="1200" dirty="0">
                <a:solidFill>
                  <a:schemeClr val="tx1"/>
                </a:solidFill>
                <a:effectLst/>
                <a:latin typeface="+mn-lt"/>
                <a:ea typeface="+mn-ea"/>
                <a:cs typeface="+mn-cs"/>
              </a:rPr>
              <a:t>Custom Events</a:t>
            </a:r>
            <a:r>
              <a:rPr lang="en-US" sz="1224" b="0" i="0" kern="1200" dirty="0">
                <a:solidFill>
                  <a:schemeClr val="tx1"/>
                </a:solidFill>
                <a:effectLst/>
                <a:latin typeface="+mn-lt"/>
                <a:ea typeface="+mn-ea"/>
                <a:cs typeface="+mn-cs"/>
              </a:rPr>
              <a:t> - use Event Grid route, filter, and reliably deliver custom events in your app.</a:t>
            </a:r>
          </a:p>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31</a:t>
            </a:fld>
            <a:endParaRPr lang="en-US"/>
          </a:p>
        </p:txBody>
      </p:sp>
    </p:spTree>
    <p:extLst>
      <p:ext uri="{BB962C8B-B14F-4D97-AF65-F5344CB8AC3E}">
        <p14:creationId xmlns:p14="http://schemas.microsoft.com/office/powerpoint/2010/main" val="81216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24" b="0" i="0" u="none" strike="noStrike" kern="1200" dirty="0">
                <a:solidFill>
                  <a:schemeClr val="tx1"/>
                </a:solidFill>
                <a:effectLst/>
                <a:latin typeface="+mn-lt"/>
                <a:ea typeface="+mn-ea"/>
                <a:cs typeface="+mn-cs"/>
                <a:hlinkClick r:id="rId3"/>
              </a:rPr>
              <a:t>Tord Glad Nordahl</a:t>
            </a:r>
            <a:r>
              <a:rPr lang="en-AU" sz="1224" b="0" i="0" kern="1200" dirty="0">
                <a:solidFill>
                  <a:schemeClr val="tx1"/>
                </a:solidFill>
                <a:effectLst/>
                <a:latin typeface="+mn-lt"/>
                <a:ea typeface="+mn-ea"/>
                <a:cs typeface="+mn-cs"/>
              </a:rPr>
              <a:t> : “With dynamic scale and consistent performance Azure Event grid lets you focus on your app logic rather than the infrastructure around it."</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32</a:t>
            </a:fld>
            <a:endParaRPr lang="en-US"/>
          </a:p>
        </p:txBody>
      </p:sp>
    </p:spTree>
    <p:extLst>
      <p:ext uri="{BB962C8B-B14F-4D97-AF65-F5344CB8AC3E}">
        <p14:creationId xmlns:p14="http://schemas.microsoft.com/office/powerpoint/2010/main" val="126604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DF6C0D0C-B692-499D-A7C4-D7A4192983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3/28/2019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08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418907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22230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007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3/28/2019 7:28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634508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3/28/2019 7:28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&amp; platforms, event driven, event scale, micro-billing, DevOps productivity, focus on business logic, faster time to market!</a:t>
            </a:r>
          </a:p>
          <a:p>
            <a:endParaRPr lang="en-US" dirty="0"/>
          </a:p>
        </p:txBody>
      </p:sp>
      <p:sp>
        <p:nvSpPr>
          <p:cNvPr id="4" name="Slide Number Placeholder 3"/>
          <p:cNvSpPr>
            <a:spLocks noGrp="1"/>
          </p:cNvSpPr>
          <p:nvPr>
            <p:ph type="sldNum" sz="quarter" idx="10"/>
          </p:nvPr>
        </p:nvSpPr>
        <p:spPr/>
        <p:txBody>
          <a:bodyPr/>
          <a:lstStyle/>
          <a:p>
            <a:fld id="{C2E728C1-4901-4C17-B53E-FEC1ED4B586C}" type="slidenum">
              <a:rPr lang="nl-NL" smtClean="0"/>
              <a:t>8</a:t>
            </a:fld>
            <a:endParaRPr lang="nl-NL"/>
          </a:p>
        </p:txBody>
      </p:sp>
    </p:spTree>
    <p:extLst>
      <p:ext uri="{BB962C8B-B14F-4D97-AF65-F5344CB8AC3E}">
        <p14:creationId xmlns:p14="http://schemas.microsoft.com/office/powerpoint/2010/main" val="1366141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366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27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122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87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7:28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597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14</a:t>
            </a:fld>
            <a:endParaRPr lang="en-US"/>
          </a:p>
        </p:txBody>
      </p:sp>
    </p:spTree>
    <p:extLst>
      <p:ext uri="{BB962C8B-B14F-4D97-AF65-F5344CB8AC3E}">
        <p14:creationId xmlns:p14="http://schemas.microsoft.com/office/powerpoint/2010/main" val="3611765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stretch>
            <a:fillRect/>
          </a:stretch>
        </p:blipFill>
        <p:spPr>
          <a:xfrm>
            <a:off x="453192" y="6087890"/>
            <a:ext cx="1427788" cy="304828"/>
          </a:xfrm>
          <a:prstGeom prst="rect">
            <a:avLst/>
          </a:prstGeom>
        </p:spPr>
      </p:pic>
      <p:pic>
        <p:nvPicPr>
          <p:cNvPr id="6" name="Picture 5"/>
          <p:cNvPicPr>
            <a:picLocks noChangeAspect="1"/>
          </p:cNvPicPr>
          <p:nvPr/>
        </p:nvPicPr>
        <p:blipFill rotWithShape="1">
          <a:blip r:embed="rId3"/>
          <a:srcRect r="40044"/>
          <a:stretch/>
        </p:blipFill>
        <p:spPr>
          <a:xfrm>
            <a:off x="-241654" y="1927277"/>
            <a:ext cx="4643101" cy="2106897"/>
          </a:xfrm>
          <a:prstGeom prst="rect">
            <a:avLst/>
          </a:prstGeom>
        </p:spPr>
      </p:pic>
    </p:spTree>
    <p:extLst>
      <p:ext uri="{BB962C8B-B14F-4D97-AF65-F5344CB8AC3E}">
        <p14:creationId xmlns:p14="http://schemas.microsoft.com/office/powerpoint/2010/main" val="246821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8671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6pt Header">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0" y="348572"/>
            <a:ext cx="11653522" cy="641402"/>
          </a:xfrm>
        </p:spPr>
        <p:txBody>
          <a:bodyPr lIns="146304" tIns="109728" rIns="146304" bIns="109728" anchor="t" anchorCtr="0"/>
          <a:lstStyle>
            <a:lvl1pPr marL="0" indent="0">
              <a:lnSpc>
                <a:spcPts val="3529"/>
              </a:lnSpc>
              <a:buFontTx/>
              <a:buNone/>
              <a:defRPr sz="4313" b="1">
                <a:solidFill>
                  <a:schemeClr val="tx1"/>
                </a:solidFill>
                <a:effectLst/>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2" name="Content Placeholder 11"/>
          <p:cNvSpPr>
            <a:spLocks noGrp="1"/>
          </p:cNvSpPr>
          <p:nvPr>
            <p:ph sz="quarter" idx="14"/>
          </p:nvPr>
        </p:nvSpPr>
        <p:spPr>
          <a:xfrm>
            <a:off x="269240" y="1034840"/>
            <a:ext cx="11653522" cy="505829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5" name="Picture 4">
            <a:extLst>
              <a:ext uri="{FF2B5EF4-FFF2-40B4-BE49-F238E27FC236}">
                <a16:creationId xmlns:a16="http://schemas.microsoft.com/office/drawing/2014/main" id="{7B1AAC26-D6E0-400D-B8C7-CAE30BAC74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94" y="6141968"/>
            <a:ext cx="3009900" cy="590550"/>
          </a:xfrm>
          <a:prstGeom prst="rect">
            <a:avLst/>
          </a:prstGeom>
        </p:spPr>
      </p:pic>
    </p:spTree>
    <p:extLst>
      <p:ext uri="{BB962C8B-B14F-4D97-AF65-F5344CB8AC3E}">
        <p14:creationId xmlns:p14="http://schemas.microsoft.com/office/powerpoint/2010/main" val="183167052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18B6-073F-472A-9C5E-6CE80E3CB3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9903C63E-2513-4270-B466-E5935BF60C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83A0F22C-1F50-4185-8287-DDABFF5CD326}"/>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5" name="Footer Placeholder 4">
            <a:extLst>
              <a:ext uri="{FF2B5EF4-FFF2-40B4-BE49-F238E27FC236}">
                <a16:creationId xmlns:a16="http://schemas.microsoft.com/office/drawing/2014/main" id="{CABB55D5-3E68-41B2-B9CF-5118180B9D3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1CF30F3D-5DD1-4218-A228-DE7A90F5A737}"/>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23234918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531F-0F04-449C-BC00-682A14F6855A}"/>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D602366B-E158-44C6-8A40-655989114C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05E8D666-A67B-4AD1-B5C0-41AA7FE998C9}"/>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5" name="Footer Placeholder 4">
            <a:extLst>
              <a:ext uri="{FF2B5EF4-FFF2-40B4-BE49-F238E27FC236}">
                <a16:creationId xmlns:a16="http://schemas.microsoft.com/office/drawing/2014/main" id="{D021D4AF-5C34-4DFA-AD3E-B61414399A0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1540263-B761-4EB3-B3D6-D6FABFD8110F}"/>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21105191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99CD-DAD0-4718-926F-9FB30E7AC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07CE2658-B9C0-4219-BE02-7FD35C07B9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C759C1-3E5E-4BD0-8E0C-E29CCCADE79D}"/>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5" name="Footer Placeholder 4">
            <a:extLst>
              <a:ext uri="{FF2B5EF4-FFF2-40B4-BE49-F238E27FC236}">
                <a16:creationId xmlns:a16="http://schemas.microsoft.com/office/drawing/2014/main" id="{B62A185F-6E95-403C-B0EE-6088BDE3CE2C}"/>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798E490-8216-4614-AC56-DE01CD4AC806}"/>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21849911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79EF-2C9C-4F18-B08E-4D764CEFC886}"/>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C0F0965C-790F-49A6-BAEB-8CD3CDBF707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F9DBE98B-DEA1-42CF-88AF-F41A9B49C6A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306542B7-E8AD-43B6-AE9C-B55FDB04A026}"/>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6" name="Footer Placeholder 5">
            <a:extLst>
              <a:ext uri="{FF2B5EF4-FFF2-40B4-BE49-F238E27FC236}">
                <a16:creationId xmlns:a16="http://schemas.microsoft.com/office/drawing/2014/main" id="{E3AB74C4-7FF5-4F10-9B0A-5419BEA61A83}"/>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F8BDA1F-6072-4C39-A38B-E698A3D851D3}"/>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41385621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FEF0-ADA9-4087-A54A-FC51C2FB1A6C}"/>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997F5697-FCDE-4EF7-A0C5-ECBB2887E1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4956A7-70E9-4E4B-95CE-FA100BCCC2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E17F241-61EA-4B91-9F12-20F26C80C7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0E0B1A-91AA-422C-A079-34473D517F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4D84DE16-DFAA-4512-8EA0-BEB696912091}"/>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8" name="Footer Placeholder 7">
            <a:extLst>
              <a:ext uri="{FF2B5EF4-FFF2-40B4-BE49-F238E27FC236}">
                <a16:creationId xmlns:a16="http://schemas.microsoft.com/office/drawing/2014/main" id="{9D238FA0-17C1-40D2-9B2A-E0DCF0D48CA7}"/>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A80514A7-E2C4-4A08-82CC-BF753916E45C}"/>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18813924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E1170-96FF-49CA-8E35-6DE9042041A7}"/>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A92F3870-4AA4-40E0-8D56-D7AAF5F75584}"/>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4" name="Footer Placeholder 3">
            <a:extLst>
              <a:ext uri="{FF2B5EF4-FFF2-40B4-BE49-F238E27FC236}">
                <a16:creationId xmlns:a16="http://schemas.microsoft.com/office/drawing/2014/main" id="{59508EB6-3353-4F91-ACC4-56E114E2E9B2}"/>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67313B9F-DB6E-4A4C-AB7F-BD4C99B66AEC}"/>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32219450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707EF3-E85E-453C-B477-715521D58589}"/>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3" name="Footer Placeholder 2">
            <a:extLst>
              <a:ext uri="{FF2B5EF4-FFF2-40B4-BE49-F238E27FC236}">
                <a16:creationId xmlns:a16="http://schemas.microsoft.com/office/drawing/2014/main" id="{69D2F926-5F14-4435-AF0C-B8EF93C779F7}"/>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84FE120-9692-4F6A-802A-44DA2278AD98}"/>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42148382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E4D3-8CDE-4C1D-BE9E-80F66D288A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4A4568E4-1779-4CFF-B26E-5B5AC9961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22E740F0-77B7-498D-94B5-7A9EBDA6B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627DA8-56FC-49F2-A47D-2F58A271F681}"/>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6" name="Footer Placeholder 5">
            <a:extLst>
              <a:ext uri="{FF2B5EF4-FFF2-40B4-BE49-F238E27FC236}">
                <a16:creationId xmlns:a16="http://schemas.microsoft.com/office/drawing/2014/main" id="{22636F98-5E01-49A6-BB17-A3EB82E2D022}"/>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8360189-4359-49E7-BD3C-ED61326B4219}"/>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13183248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6FC4-6459-4AAE-9C14-572B4FDF2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44CE1A18-BAB3-4CD5-8CCE-1AB3FBEA1F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FFDC541-9FB5-4315-99B7-2E08769BA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5EF72F-34EB-489F-8016-1A869992BB88}"/>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6" name="Footer Placeholder 5">
            <a:extLst>
              <a:ext uri="{FF2B5EF4-FFF2-40B4-BE49-F238E27FC236}">
                <a16:creationId xmlns:a16="http://schemas.microsoft.com/office/drawing/2014/main" id="{CDAAEC35-BE3C-4846-9778-78A21F623BE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7CCB3589-F86C-4920-BBFD-A30489F94ADA}"/>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4124898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9213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CD12-FB31-48B4-A47C-EA63E901015F}"/>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8D36A46E-ABF2-449F-B823-8B270F0CD9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A68C142-9AD1-4594-8A9A-0BA7FB28CBDA}"/>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5" name="Footer Placeholder 4">
            <a:extLst>
              <a:ext uri="{FF2B5EF4-FFF2-40B4-BE49-F238E27FC236}">
                <a16:creationId xmlns:a16="http://schemas.microsoft.com/office/drawing/2014/main" id="{CF053470-F5EA-4B3D-ACCD-B3C2804938B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6855AE0F-C3E3-4876-AE71-6F20F458CEF7}"/>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4962924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F34743-6029-4C36-ABD2-D6D760879E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64855534-B0A7-4538-A5DE-2D22B76664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EC55139-25A0-4AA9-8C2E-BF60176D8726}"/>
              </a:ext>
            </a:extLst>
          </p:cNvPr>
          <p:cNvSpPr>
            <a:spLocks noGrp="1"/>
          </p:cNvSpPr>
          <p:nvPr>
            <p:ph type="dt" sz="half" idx="10"/>
          </p:nvPr>
        </p:nvSpPr>
        <p:spPr/>
        <p:txBody>
          <a:bodyPr/>
          <a:lstStyle/>
          <a:p>
            <a:fld id="{006C5F7C-324A-4C43-875C-EB1568899C96}" type="datetimeFigureOut">
              <a:rPr lang="nl-NL" smtClean="0"/>
              <a:t>29-3-2019</a:t>
            </a:fld>
            <a:endParaRPr lang="nl-NL"/>
          </a:p>
        </p:txBody>
      </p:sp>
      <p:sp>
        <p:nvSpPr>
          <p:cNvPr id="5" name="Footer Placeholder 4">
            <a:extLst>
              <a:ext uri="{FF2B5EF4-FFF2-40B4-BE49-F238E27FC236}">
                <a16:creationId xmlns:a16="http://schemas.microsoft.com/office/drawing/2014/main" id="{D0C83369-362A-4A21-A9F7-F2FAA530D6C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2D99436-11CE-4469-8826-86507E656865}"/>
              </a:ext>
            </a:extLst>
          </p:cNvPr>
          <p:cNvSpPr>
            <a:spLocks noGrp="1"/>
          </p:cNvSpPr>
          <p:nvPr>
            <p:ph type="sldNum" sz="quarter" idx="12"/>
          </p:nvPr>
        </p:nvSpPr>
        <p:spPr/>
        <p:txBody>
          <a:bodyPr/>
          <a:lstStyle/>
          <a:p>
            <a:fld id="{CB3FE571-EFD4-41D0-B048-62C3549C5436}" type="slidenum">
              <a:rPr lang="nl-NL" smtClean="0"/>
              <a:t>‹#›</a:t>
            </a:fld>
            <a:endParaRPr lang="nl-NL"/>
          </a:p>
        </p:txBody>
      </p:sp>
    </p:spTree>
    <p:extLst>
      <p:ext uri="{BB962C8B-B14F-4D97-AF65-F5344CB8AC3E}">
        <p14:creationId xmlns:p14="http://schemas.microsoft.com/office/powerpoint/2010/main" val="1313563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1361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186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975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835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33107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042378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9778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387600"/>
          </a:xfrm>
        </p:spPr>
        <p:txBody>
          <a:bodyPr anchor="b"/>
          <a:lstStyle>
            <a:lvl1pPr algn="ctr">
              <a:defRPr sz="5996">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9"/>
            <a:ext cx="9144000" cy="517065"/>
          </a:xfrm>
        </p:spPr>
        <p:txBody>
          <a:bodyPr/>
          <a:lstStyle>
            <a:lvl1pPr marL="0" indent="0" algn="ctr">
              <a:buNone/>
              <a:defRPr sz="2400">
                <a:solidFill>
                  <a:schemeClr val="bg1"/>
                </a:solidFill>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704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2448399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E9A05531-9278-45EE-A242-765AE1251042}" type="slidenum">
              <a:rPr lang="nl-NL" smtClean="0"/>
              <a:t>‹#›</a:t>
            </a:fld>
            <a:endParaRPr lang="nl-NL"/>
          </a:p>
        </p:txBody>
      </p:sp>
    </p:spTree>
    <p:extLst>
      <p:ext uri="{BB962C8B-B14F-4D97-AF65-F5344CB8AC3E}">
        <p14:creationId xmlns:p14="http://schemas.microsoft.com/office/powerpoint/2010/main" val="234082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20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65160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9498920"/>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606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03177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3172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50230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45551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3439977"/>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04294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stretch>
            <a:fillRect/>
          </a:stretch>
        </p:blipFill>
        <p:spPr>
          <a:xfrm>
            <a:off x="453192" y="6087890"/>
            <a:ext cx="1427788" cy="304828"/>
          </a:xfrm>
          <a:prstGeom prst="rect">
            <a:avLst/>
          </a:prstGeom>
        </p:spPr>
      </p:pic>
      <p:pic>
        <p:nvPicPr>
          <p:cNvPr id="6" name="Picture 5"/>
          <p:cNvPicPr>
            <a:picLocks noChangeAspect="1"/>
          </p:cNvPicPr>
          <p:nvPr/>
        </p:nvPicPr>
        <p:blipFill rotWithShape="1">
          <a:blip r:embed="rId3"/>
          <a:srcRect r="40044"/>
          <a:stretch/>
        </p:blipFill>
        <p:spPr>
          <a:xfrm>
            <a:off x="-241655" y="1927276"/>
            <a:ext cx="4643101" cy="2106897"/>
          </a:xfrm>
          <a:prstGeom prst="rect">
            <a:avLst/>
          </a:prstGeom>
        </p:spPr>
      </p:pic>
    </p:spTree>
    <p:extLst>
      <p:ext uri="{BB962C8B-B14F-4D97-AF65-F5344CB8AC3E}">
        <p14:creationId xmlns:p14="http://schemas.microsoft.com/office/powerpoint/2010/main" val="2739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349846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32961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17582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80481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29302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716324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50749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9095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456445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67408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392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671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9791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33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07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04487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59481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3198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387600"/>
          </a:xfrm>
        </p:spPr>
        <p:txBody>
          <a:bodyPr anchor="b"/>
          <a:lstStyle>
            <a:lvl1pPr algn="ctr">
              <a:defRPr sz="5998">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8"/>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293268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497143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621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fld id="{0BD2A5BE-1C05-4FF1-85AD-D292C96C0504}" type="datetimeFigureOut">
              <a:rPr lang="en-US" smtClean="0">
                <a:solidFill>
                  <a:srgbClr val="505050"/>
                </a:solidFill>
              </a:rPr>
              <a:pPr defTabSz="914367"/>
              <a:t>3/28/2019</a:t>
            </a:fld>
            <a:endParaRPr lang="en-US" dirty="0">
              <a:solidFill>
                <a:srgbClr val="505050"/>
              </a:solidFill>
            </a:endParaRPr>
          </a:p>
        </p:txBody>
      </p:sp>
      <p:sp>
        <p:nvSpPr>
          <p:cNvPr id="3" name="Footer Placeholder 2"/>
          <p:cNvSpPr>
            <a:spLocks noGrp="1"/>
          </p:cNvSpPr>
          <p:nvPr>
            <p:ph type="ftr" sz="quarter" idx="11"/>
          </p:nvPr>
        </p:nvSpPr>
        <p:spPr/>
        <p:txBody>
          <a:bodyPr/>
          <a:lstStyle/>
          <a:p>
            <a:pPr defTabSz="914367"/>
            <a:endParaRPr lang="en-US" dirty="0">
              <a:solidFill>
                <a:srgbClr val="505050"/>
              </a:solidFill>
            </a:endParaRPr>
          </a:p>
        </p:txBody>
      </p:sp>
      <p:sp>
        <p:nvSpPr>
          <p:cNvPr id="4" name="Slide Number Placeholder 3"/>
          <p:cNvSpPr>
            <a:spLocks noGrp="1"/>
          </p:cNvSpPr>
          <p:nvPr>
            <p:ph type="sldNum" sz="quarter" idx="12"/>
          </p:nvPr>
        </p:nvSpPr>
        <p:spPr/>
        <p:txBody>
          <a:bodyPr/>
          <a:lstStyle/>
          <a:p>
            <a:pPr defTabSz="914367"/>
            <a:fld id="{69B891F0-0536-4CF7-A8E8-CB46A520F2A2}" type="slidenum">
              <a:rPr lang="en-US" smtClean="0">
                <a:solidFill>
                  <a:srgbClr val="505050"/>
                </a:solidFill>
              </a:rPr>
              <a:pPr defTabSz="914367"/>
              <a:t>‹#›</a:t>
            </a:fld>
            <a:endParaRPr lang="en-US" dirty="0">
              <a:solidFill>
                <a:srgbClr val="505050"/>
              </a:solidFill>
            </a:endParaRPr>
          </a:p>
        </p:txBody>
      </p:sp>
    </p:spTree>
    <p:extLst>
      <p:ext uri="{BB962C8B-B14F-4D97-AF65-F5344CB8AC3E}">
        <p14:creationId xmlns:p14="http://schemas.microsoft.com/office/powerpoint/2010/main" val="22076298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778098"/>
          </a:xfrm>
        </p:spPr>
        <p:txBody>
          <a:bodyPr/>
          <a:lstStyle>
            <a:lvl1pPr algn="l">
              <a:defRPr>
                <a:latin typeface="Segoe UI Light"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609600" y="1196753"/>
            <a:ext cx="10972800" cy="2598340"/>
          </a:xfrm>
        </p:spPr>
        <p:txBody>
          <a:bodyPr/>
          <a:lstStyle>
            <a:lvl1pPr>
              <a:defRPr>
                <a:latin typeface="Segoe UI Light" panose="020B0502040204020203" pitchFamily="34" charset="0"/>
                <a:ea typeface="Segoe UI" panose="020B0502040204020203" pitchFamily="34" charset="0"/>
                <a:cs typeface="Segoe UI" panose="020B0502040204020203" pitchFamily="34" charset="0"/>
              </a:defRPr>
            </a:lvl1pPr>
            <a:lvl2pPr>
              <a:defRPr>
                <a:latin typeface="Segoe UI Light" panose="020B0502040204020203" pitchFamily="34" charset="0"/>
                <a:ea typeface="Segoe UI" panose="020B0502040204020203" pitchFamily="34" charset="0"/>
                <a:cs typeface="Segoe UI" panose="020B0502040204020203" pitchFamily="34" charset="0"/>
              </a:defRPr>
            </a:lvl2pPr>
            <a:lvl3pPr>
              <a:defRPr>
                <a:latin typeface="Segoe UI Light" panose="020B0502040204020203" pitchFamily="34" charset="0"/>
                <a:ea typeface="Segoe UI" panose="020B0502040204020203" pitchFamily="34" charset="0"/>
                <a:cs typeface="Segoe UI" panose="020B0502040204020203" pitchFamily="34" charset="0"/>
              </a:defRPr>
            </a:lvl3pPr>
            <a:lvl4pPr>
              <a:defRPr>
                <a:latin typeface="Segoe UI Light" panose="020B0502040204020203" pitchFamily="34" charset="0"/>
                <a:ea typeface="Segoe UI" panose="020B0502040204020203" pitchFamily="34" charset="0"/>
                <a:cs typeface="Segoe UI" panose="020B0502040204020203" pitchFamily="34" charset="0"/>
              </a:defRPr>
            </a:lvl4pPr>
            <a:lvl5pPr>
              <a:defRPr>
                <a:latin typeface="Segoe UI Light"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Rettangolo 8"/>
          <p:cNvSpPr/>
          <p:nvPr userDrawn="1"/>
        </p:nvSpPr>
        <p:spPr>
          <a:xfrm>
            <a:off x="2447595" y="6453336"/>
            <a:ext cx="7872875" cy="4046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10" name="Picture 2" descr="C:\Users\ppatierno\Desktop\10449475_10203220638309234_7920870533908570949_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12491" y="6003539"/>
            <a:ext cx="1679509" cy="8552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ppatierno\Desktop\new-microsoft-logo-square-large-300x69.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452352"/>
            <a:ext cx="2351584" cy="405648"/>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11"/>
          <p:cNvSpPr/>
          <p:nvPr userDrawn="1"/>
        </p:nvSpPr>
        <p:spPr>
          <a:xfrm>
            <a:off x="0" y="288266"/>
            <a:ext cx="431371" cy="764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spTree>
    <p:extLst>
      <p:ext uri="{BB962C8B-B14F-4D97-AF65-F5344CB8AC3E}">
        <p14:creationId xmlns:p14="http://schemas.microsoft.com/office/powerpoint/2010/main" val="3360117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Alle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04527" y="1420241"/>
            <a:ext cx="11525856" cy="2055306"/>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463944" y="6434861"/>
            <a:ext cx="2845224" cy="365125"/>
          </a:xfrm>
          <a:prstGeom prst="rect">
            <a:avLst/>
          </a:prstGeom>
        </p:spPr>
        <p:txBody>
          <a:bodyPr anchor="ctr"/>
          <a:lstStyle>
            <a:lvl1pPr algn="r">
              <a:defRPr sz="1000"/>
            </a:lvl1pPr>
          </a:lstStyle>
          <a:p>
            <a:fld id="{81C55895-BBDE-49A9-A51C-B1488599A003}" type="datetime1">
              <a:rPr lang="nl-NL" smtClean="0"/>
              <a:t>28-3-2019</a:t>
            </a:fld>
            <a:endParaRPr lang="nl-NL" dirty="0"/>
          </a:p>
        </p:txBody>
      </p:sp>
      <p:sp>
        <p:nvSpPr>
          <p:cNvPr id="6" name="Tijdelijke aanduiding voor dianummer 5"/>
          <p:cNvSpPr>
            <a:spLocks noGrp="1"/>
          </p:cNvSpPr>
          <p:nvPr>
            <p:ph type="sldNum" sz="quarter" idx="12"/>
          </p:nvPr>
        </p:nvSpPr>
        <p:spPr>
          <a:xfrm>
            <a:off x="11163271" y="6434861"/>
            <a:ext cx="758253" cy="365125"/>
          </a:xfrm>
        </p:spPr>
        <p:txBody>
          <a:bodyPr/>
          <a:lstStyle/>
          <a:p>
            <a:fld id="{B312AE52-FDF5-433E-9C7C-6ECA2BDE0D9B}" type="slidenum">
              <a:rPr lang="nl-NL" smtClean="0"/>
              <a:t>‹#›</a:t>
            </a:fld>
            <a:endParaRPr lang="nl-NL" dirty="0"/>
          </a:p>
        </p:txBody>
      </p:sp>
      <p:sp>
        <p:nvSpPr>
          <p:cNvPr id="16" name="Tijdelijke aanduiding voor tekst 14"/>
          <p:cNvSpPr>
            <a:spLocks noGrp="1"/>
          </p:cNvSpPr>
          <p:nvPr>
            <p:ph type="body" sz="quarter" idx="13" hasCustomPrompt="1"/>
          </p:nvPr>
        </p:nvSpPr>
        <p:spPr>
          <a:xfrm>
            <a:off x="-1135" y="5888430"/>
            <a:ext cx="12193135"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7" name="Rechthoek 16"/>
          <p:cNvSpPr/>
          <p:nvPr userDrawn="1"/>
        </p:nvSpPr>
        <p:spPr>
          <a:xfrm>
            <a:off x="7676035" y="-409916"/>
            <a:ext cx="4532256"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sz="1800" b="1" i="0" u="none" strike="noStrike" cap="none" spc="0" normalizeH="0" baseline="0" noProof="0" dirty="0">
                <a:ln>
                  <a:noFill/>
                </a:ln>
                <a:solidFill>
                  <a:schemeClr val="accent6"/>
                </a:solidFill>
                <a:effectLst/>
                <a:uLnTx/>
                <a:uFillTx/>
                <a:latin typeface="Calibri" pitchFamily="34" charset="0"/>
              </a:rPr>
              <a:t>Alleen tekst</a:t>
            </a:r>
          </a:p>
        </p:txBody>
      </p:sp>
      <p:sp>
        <p:nvSpPr>
          <p:cNvPr id="18" name="Rechthoek 17"/>
          <p:cNvSpPr/>
          <p:nvPr userDrawn="1"/>
        </p:nvSpPr>
        <p:spPr>
          <a:xfrm>
            <a:off x="-2217310" y="0"/>
            <a:ext cx="2191863" cy="387386"/>
          </a:xfrm>
          <a:prstGeom prst="rect">
            <a:avLst/>
          </a:prstGeom>
          <a:noFill/>
          <a:ln w="25400" cap="flat" cmpd="sng" algn="ctr">
            <a:noFill/>
            <a:prstDash val="solid"/>
          </a:ln>
          <a:effectLst/>
        </p:spPr>
        <p:txBody>
          <a:bodyPr lIns="180000" rIns="180000" rtlCol="0" anchor="t"/>
          <a:lstStyle/>
          <a:p>
            <a:pPr marR="0" lvl="0" indent="0" algn="l" defTabSz="1087016" fontAlgn="auto">
              <a:lnSpc>
                <a:spcPct val="100000"/>
              </a:lnSpc>
              <a:spcBef>
                <a:spcPts val="0"/>
              </a:spcBef>
              <a:spcAft>
                <a:spcPts val="0"/>
              </a:spcAft>
              <a:buClrTx/>
              <a:buSzTx/>
              <a:buFontTx/>
              <a:buNone/>
              <a:tabLst/>
            </a:pPr>
            <a:r>
              <a:rPr kumimoji="0" lang="nl-NL" sz="1800" b="1" i="0" u="none" strike="noStrike" cap="none" spc="0" normalizeH="0" baseline="0" noProof="0" dirty="0">
                <a:ln>
                  <a:noFill/>
                </a:ln>
                <a:solidFill>
                  <a:schemeClr val="accent6"/>
                </a:solidFill>
                <a:effectLst/>
                <a:uLnTx/>
                <a:uFillTx/>
                <a:latin typeface="Calibri" pitchFamily="34" charset="0"/>
              </a:rPr>
              <a:t>TEXT LEVELS</a:t>
            </a:r>
          </a:p>
        </p:txBody>
      </p:sp>
      <p:grpSp>
        <p:nvGrpSpPr>
          <p:cNvPr id="19" name="Groep 18"/>
          <p:cNvGrpSpPr/>
          <p:nvPr userDrawn="1"/>
        </p:nvGrpSpPr>
        <p:grpSpPr>
          <a:xfrm>
            <a:off x="-1376512" y="507639"/>
            <a:ext cx="516630" cy="506526"/>
            <a:chOff x="-1085063" y="758027"/>
            <a:chExt cx="633800" cy="622540"/>
          </a:xfrm>
        </p:grpSpPr>
        <p:sp>
          <p:nvSpPr>
            <p:cNvPr id="20" name="Afgeronde rechthoek 19"/>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21" name="Groep 20"/>
            <p:cNvGrpSpPr/>
            <p:nvPr userDrawn="1"/>
          </p:nvGrpSpPr>
          <p:grpSpPr>
            <a:xfrm>
              <a:off x="-977739" y="864082"/>
              <a:ext cx="419168" cy="410429"/>
              <a:chOff x="6366933" y="309013"/>
              <a:chExt cx="1901295" cy="1861668"/>
            </a:xfrm>
            <a:solidFill>
              <a:srgbClr val="000000"/>
            </a:solidFill>
          </p:grpSpPr>
          <p:sp>
            <p:nvSpPr>
              <p:cNvPr id="22" name="Rechthoek 21"/>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3" name="Rechthoek 22"/>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9" name="Rechthoek 28"/>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0" name="Rechthoek 29"/>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1" name="Rechthoek 30"/>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2" name="Vrije vorm 31"/>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33" name="Groep 32"/>
          <p:cNvGrpSpPr/>
          <p:nvPr userDrawn="1"/>
        </p:nvGrpSpPr>
        <p:grpSpPr>
          <a:xfrm>
            <a:off x="-2073368" y="1270889"/>
            <a:ext cx="2073369" cy="1920646"/>
            <a:chOff x="-3092517" y="988213"/>
            <a:chExt cx="3260486" cy="3025842"/>
          </a:xfrm>
        </p:grpSpPr>
        <p:sp>
          <p:nvSpPr>
            <p:cNvPr id="34"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35" name="Ovaal 34"/>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6" name="Ovaal 35"/>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7" name="Ovaal 36"/>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8" name="Ovaal 37"/>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39" name="Ovaal 38"/>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40"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200" b="0" i="0" u="none" strike="noStrike" kern="1200" cap="none" spc="0" normalizeH="0" baseline="0" noProof="0" dirty="0">
                <a:ln>
                  <a:noFill/>
                </a:ln>
                <a:solidFill>
                  <a:srgbClr val="646464"/>
                </a:solidFill>
                <a:effectLst/>
                <a:uLnTx/>
                <a:uFillTx/>
                <a:latin typeface="+mn-lt"/>
                <a:ea typeface="+mn-ea"/>
                <a:cs typeface="+mn-cs"/>
              </a:endParaRPr>
            </a:p>
          </p:txBody>
        </p:sp>
        <p:sp>
          <p:nvSpPr>
            <p:cNvPr id="41"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a:t>
              </a:r>
              <a:r>
                <a:rPr kumimoji="0" lang="nl-NL" sz="1100"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100" b="0" i="0" u="none" strike="noStrike" kern="1200" cap="none" spc="0" normalizeH="0" baseline="0" noProof="0" dirty="0">
                <a:ln>
                  <a:noFill/>
                </a:ln>
                <a:solidFill>
                  <a:srgbClr val="646464"/>
                </a:solidFill>
                <a:effectLst/>
                <a:uLnTx/>
                <a:uFillTx/>
                <a:latin typeface="+mn-lt"/>
                <a:ea typeface="+mn-ea"/>
                <a:cs typeface="+mn-cs"/>
              </a:endParaRPr>
            </a:p>
          </p:txBody>
        </p:sp>
        <p:sp>
          <p:nvSpPr>
            <p:cNvPr id="42"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43"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44" name="Ovaal 43"/>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5"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46" name="Groep 45"/>
          <p:cNvGrpSpPr/>
          <p:nvPr userDrawn="1"/>
        </p:nvGrpSpPr>
        <p:grpSpPr>
          <a:xfrm>
            <a:off x="-2049609" y="507639"/>
            <a:ext cx="516630" cy="506526"/>
            <a:chOff x="-1845083" y="758027"/>
            <a:chExt cx="633800" cy="622540"/>
          </a:xfrm>
        </p:grpSpPr>
        <p:sp>
          <p:nvSpPr>
            <p:cNvPr id="47" name="Afgeronde rechthoek 46"/>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8" name="Groep 47"/>
            <p:cNvGrpSpPr/>
            <p:nvPr userDrawn="1"/>
          </p:nvGrpSpPr>
          <p:grpSpPr>
            <a:xfrm>
              <a:off x="-1737762" y="864082"/>
              <a:ext cx="419168" cy="410429"/>
              <a:chOff x="3708400" y="309013"/>
              <a:chExt cx="1901295" cy="1861668"/>
            </a:xfrm>
            <a:solidFill>
              <a:srgbClr val="000000"/>
            </a:solidFill>
          </p:grpSpPr>
          <p:sp>
            <p:nvSpPr>
              <p:cNvPr id="49" name="Rechthoek 48"/>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0" name="Rechthoek 49"/>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6" name="Rechthoek 55"/>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7" name="Rechthoek 56"/>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8" name="Rechthoek 57"/>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9" name="Vrije vorm 58"/>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60" name="Rechte verbindingslijn 59"/>
          <p:cNvCxnSpPr/>
          <p:nvPr userDrawn="1"/>
        </p:nvCxnSpPr>
        <p:spPr>
          <a:xfrm>
            <a:off x="-2073369" y="384986"/>
            <a:ext cx="1897996" cy="0"/>
          </a:xfrm>
          <a:prstGeom prst="line">
            <a:avLst/>
          </a:prstGeom>
          <a:noFill/>
          <a:ln w="9525" cap="flat" cmpd="sng" algn="ctr">
            <a:solidFill>
              <a:srgbClr val="A1A0A0">
                <a:lumMod val="75000"/>
              </a:srgbClr>
            </a:solidFill>
            <a:prstDash val="solid"/>
          </a:ln>
          <a:effectLst/>
        </p:spPr>
      </p:cxnSp>
      <p:cxnSp>
        <p:nvCxnSpPr>
          <p:cNvPr id="61" name="Rechte verbindingslijn 60"/>
          <p:cNvCxnSpPr/>
          <p:nvPr userDrawn="1"/>
        </p:nvCxnSpPr>
        <p:spPr>
          <a:xfrm>
            <a:off x="-2073369" y="1155453"/>
            <a:ext cx="1897996" cy="0"/>
          </a:xfrm>
          <a:prstGeom prst="line">
            <a:avLst/>
          </a:prstGeom>
          <a:noFill/>
          <a:ln w="9525" cap="flat" cmpd="sng" algn="ctr">
            <a:solidFill>
              <a:srgbClr val="A1A0A0">
                <a:lumMod val="75000"/>
              </a:srgbClr>
            </a:solidFill>
            <a:prstDash val="solid"/>
          </a:ln>
          <a:effectLst/>
        </p:spPr>
      </p:cxnSp>
      <p:cxnSp>
        <p:nvCxnSpPr>
          <p:cNvPr id="62" name="Rechte verbindingslijn 61"/>
          <p:cNvCxnSpPr/>
          <p:nvPr userDrawn="1"/>
        </p:nvCxnSpPr>
        <p:spPr>
          <a:xfrm>
            <a:off x="-2073369" y="3305987"/>
            <a:ext cx="189799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83570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03488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188566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29513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393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2207123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8144025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91035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578951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19082788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15148713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00253069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13608425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9581261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81177852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7849936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24985090"/>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spTree>
    <p:extLst>
      <p:ext uri="{BB962C8B-B14F-4D97-AF65-F5344CB8AC3E}">
        <p14:creationId xmlns:p14="http://schemas.microsoft.com/office/powerpoint/2010/main" val="3709066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8808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083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996130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020066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372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296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815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4626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8217A"/>
                </a:solidFill>
              </a:defRPr>
            </a:lvl1pPr>
          </a:lstStyle>
          <a:p>
            <a:r>
              <a:rPr lang="en-US" dirty="0"/>
              <a:t>Click to edit Master title style</a:t>
            </a:r>
          </a:p>
        </p:txBody>
      </p:sp>
      <p:sp>
        <p:nvSpPr>
          <p:cNvPr id="6" name="Text Placeholder 5"/>
          <p:cNvSpPr>
            <a:spLocks noGrp="1"/>
          </p:cNvSpPr>
          <p:nvPr>
            <p:ph type="body" sz="quarter" idx="10"/>
          </p:nvPr>
        </p:nvSpPr>
        <p:spPr>
          <a:xfrm>
            <a:off x="269240" y="1485211"/>
            <a:ext cx="11653523" cy="2062089"/>
          </a:xfrm>
        </p:spPr>
        <p:txBody>
          <a:bodyPr/>
          <a:lstStyle>
            <a:lvl1pPr marL="0" indent="0">
              <a:buNone/>
              <a:defRPr>
                <a:solidFill>
                  <a:schemeClr val="tx1"/>
                </a:solidFill>
              </a:defRPr>
            </a:lvl1pPr>
            <a:lvl2pPr marL="0" indent="0">
              <a:buFontTx/>
              <a:buNone/>
              <a:defRPr sz="1961">
                <a:solidFill>
                  <a:schemeClr val="tx1"/>
                </a:solidFill>
              </a:defRPr>
            </a:lvl2pPr>
            <a:lvl3pPr marL="224025" indent="0">
              <a:buNone/>
              <a:defRPr>
                <a:solidFill>
                  <a:schemeClr val="tx1"/>
                </a:solidFill>
              </a:defRPr>
            </a:lvl3pPr>
            <a:lvl4pPr marL="448050" indent="0">
              <a:buNone/>
              <a:defRPr>
                <a:solidFill>
                  <a:schemeClr val="tx1"/>
                </a:solidFill>
              </a:defRPr>
            </a:lvl4pPr>
            <a:lvl5pPr marL="67207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329412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6_Red Tile Title">
    <p:bg>
      <p:bgPr>
        <a:blipFill dpi="0" rotWithShape="1">
          <a:blip r:embed="rId2">
            <a:alphaModFix amt="35000"/>
            <a:lum/>
          </a:blip>
          <a:srcRect/>
          <a:tile tx="0" ty="704850" sx="100000" sy="100000" flip="none" algn="tl"/>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3334155" y="739344"/>
            <a:ext cx="5378549" cy="5379312"/>
          </a:xfrm>
          <a:prstGeom prst="rect">
            <a:avLst/>
          </a:prstGeom>
          <a:solidFill>
            <a:srgbClr val="00B0F0"/>
          </a:solidFill>
          <a:ln>
            <a:noFill/>
            <a:headEnd type="none" w="med" len="med"/>
            <a:tailEnd type="none" w="med" len="med"/>
          </a:ln>
          <a:effectLst>
            <a:glow rad="228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3334156" y="2549090"/>
            <a:ext cx="5199270" cy="1686801"/>
          </a:xfrm>
          <a:prstGeom prst="rect">
            <a:avLst/>
          </a:prstGeom>
        </p:spPr>
        <p:txBody>
          <a:bodyPr lIns="146304" tIns="91440" rIns="146304" bIns="91440"/>
          <a:lstStyle>
            <a:lvl1pPr algn="l">
              <a:defRPr sz="5882">
                <a:solidFill>
                  <a:schemeClr val="bg1"/>
                </a:solidFill>
              </a:defRPr>
            </a:lvl1pPr>
          </a:lstStyle>
          <a:p>
            <a:r>
              <a:rPr lang="en-US" dirty="0"/>
              <a:t>Lorem ipsum</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3334218" y="4325552"/>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5" name="Picture 4">
            <a:extLst>
              <a:ext uri="{FF2B5EF4-FFF2-40B4-BE49-F238E27FC236}">
                <a16:creationId xmlns:a16="http://schemas.microsoft.com/office/drawing/2014/main" id="{BB11D397-C62A-4062-9619-34BE7A53F2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855" y="964443"/>
            <a:ext cx="3009900" cy="590550"/>
          </a:xfrm>
          <a:prstGeom prst="rect">
            <a:avLst/>
          </a:prstGeom>
        </p:spPr>
      </p:pic>
    </p:spTree>
    <p:extLst>
      <p:ext uri="{BB962C8B-B14F-4D97-AF65-F5344CB8AC3E}">
        <p14:creationId xmlns:p14="http://schemas.microsoft.com/office/powerpoint/2010/main" val="226126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lumMod val="40000"/>
            <a:lumOff val="60000"/>
            <a:alpha val="98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AF91D9-FAC0-4D6D-B27E-7DD7F3EE3C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94" y="6141968"/>
            <a:ext cx="3009900" cy="590550"/>
          </a:xfrm>
          <a:prstGeom prst="rect">
            <a:avLst/>
          </a:prstGeom>
        </p:spPr>
      </p:pic>
    </p:spTree>
    <p:extLst>
      <p:ext uri="{BB962C8B-B14F-4D97-AF65-F5344CB8AC3E}">
        <p14:creationId xmlns:p14="http://schemas.microsoft.com/office/powerpoint/2010/main" val="88575712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image" Target="../media/image12.png"/><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theme" Target="../theme/theme4.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image" Target="../media/image13.emf"/></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6.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92752"/>
          </a:xfrm>
          <a:prstGeom prst="rect">
            <a:avLst/>
          </a:prstGeom>
        </p:spPr>
        <p:txBody>
          <a:bodyPr vert="horz" wrap="square" lIns="146304" tIns="91440" rIns="146304" bIns="91440" rtlCol="0">
            <a:spAutoFit/>
          </a:bodyPr>
          <a:lstStyle/>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080" marR="0" lvl="1"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080" marR="0" lvl="2"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080" marR="0" lvl="3"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080" marR="0" lvl="4"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3" name="Group 2"/>
          <p:cNvGrpSpPr/>
          <p:nvPr/>
        </p:nvGrpSpPr>
        <p:grpSpPr>
          <a:xfrm>
            <a:off x="12370902" y="-8231"/>
            <a:ext cx="936855" cy="5662635"/>
            <a:chOff x="12618967" y="-8396"/>
            <a:chExt cx="955641" cy="5775363"/>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0449871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07" r:id="rId21"/>
    <p:sldLayoutId id="2147483708" r:id="rId22"/>
    <p:sldLayoutId id="2147483709" r:id="rId23"/>
    <p:sldLayoutId id="2147483710" r:id="rId24"/>
    <p:sldLayoutId id="2147483711"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3" name="Group 2"/>
          <p:cNvGrpSpPr/>
          <p:nvPr/>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704888918"/>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15923929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367"/>
            <a:fld id="{27258FFF-F925-446B-8502-81C933981705}" type="slidenum">
              <a:rPr lang="nl-NL" smtClean="0">
                <a:solidFill>
                  <a:srgbClr val="FFFFFF"/>
                </a:solidFill>
              </a:rPr>
              <a:pPr defTabSz="914367"/>
              <a:t>‹#›</a:t>
            </a:fld>
            <a:endParaRPr lang="nl-NL" dirty="0">
              <a:solidFill>
                <a:srgbClr val="FFFFFF"/>
              </a:solidFill>
            </a:endParaRPr>
          </a:p>
        </p:txBody>
      </p:sp>
    </p:spTree>
    <p:extLst>
      <p:ext uri="{BB962C8B-B14F-4D97-AF65-F5344CB8AC3E}">
        <p14:creationId xmlns:p14="http://schemas.microsoft.com/office/powerpoint/2010/main" val="209916303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ransition>
    <p:fade/>
  </p:transition>
  <p:hf hdr="0" ftr="0" dt="0"/>
  <p:txStyles>
    <p:titleStyle>
      <a:lvl1pPr algn="l" defTabSz="914367" rtl="0" eaLnBrk="1" latinLnBrk="0" hangingPunct="1">
        <a:lnSpc>
          <a:spcPct val="90000"/>
        </a:lnSpc>
        <a:spcBef>
          <a:spcPct val="0"/>
        </a:spcBef>
        <a:buNone/>
        <a:defRPr lang="en-US" sz="4313" b="1"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6F5633-7875-47A3-AE42-E2AA857190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96BC3765-ABB5-4D32-B24E-9777A2DEB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8223748B-28A8-47CF-8A91-5C4E5B0DD6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6C5F7C-324A-4C43-875C-EB1568899C96}" type="datetimeFigureOut">
              <a:rPr lang="nl-NL" smtClean="0"/>
              <a:t>29-3-2019</a:t>
            </a:fld>
            <a:endParaRPr lang="nl-NL"/>
          </a:p>
        </p:txBody>
      </p:sp>
      <p:sp>
        <p:nvSpPr>
          <p:cNvPr id="5" name="Footer Placeholder 4">
            <a:extLst>
              <a:ext uri="{FF2B5EF4-FFF2-40B4-BE49-F238E27FC236}">
                <a16:creationId xmlns:a16="http://schemas.microsoft.com/office/drawing/2014/main" id="{EFA86B9D-9085-49A5-94CF-7F47C64775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2DC949BD-D143-467A-9765-8CD24B132B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FE571-EFD4-41D0-B048-62C3549C5436}" type="slidenum">
              <a:rPr lang="nl-NL" smtClean="0"/>
              <a:t>‹#›</a:t>
            </a:fld>
            <a:endParaRPr lang="nl-NL"/>
          </a:p>
        </p:txBody>
      </p:sp>
    </p:spTree>
    <p:extLst>
      <p:ext uri="{BB962C8B-B14F-4D97-AF65-F5344CB8AC3E}">
        <p14:creationId xmlns:p14="http://schemas.microsoft.com/office/powerpoint/2010/main" val="4174638879"/>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35.xml"/><Relationship Id="rId5" Type="http://schemas.openxmlformats.org/officeDocument/2006/relationships/image" Target="../media/image31.emf"/><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0.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0.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0.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3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6.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47.xml"/><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5.xml"/><Relationship Id="rId5" Type="http://schemas.openxmlformats.org/officeDocument/2006/relationships/image" Target="../media/image83.png"/><Relationship Id="rId4" Type="http://schemas.openxmlformats.org/officeDocument/2006/relationships/image" Target="../media/image82.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89.png"/><Relationship Id="rId3" Type="http://schemas.openxmlformats.org/officeDocument/2006/relationships/hyperlink" Target="https://azure.microsoft.com/en-us/services/cosmos-db/" TargetMode="External"/><Relationship Id="rId7" Type="http://schemas.openxmlformats.org/officeDocument/2006/relationships/image" Target="../media/image86.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25.xml"/><Relationship Id="rId16" Type="http://schemas.openxmlformats.org/officeDocument/2006/relationships/image" Target="../media/image84.png"/><Relationship Id="rId1" Type="http://schemas.openxmlformats.org/officeDocument/2006/relationships/slideLayout" Target="../slideLayouts/slideLayout35.xml"/><Relationship Id="rId6" Type="http://schemas.openxmlformats.org/officeDocument/2006/relationships/hyperlink" Target="https://azure.microsoft.com/en-us/services/storage/?v=16.50" TargetMode="External"/><Relationship Id="rId11" Type="http://schemas.openxmlformats.org/officeDocument/2006/relationships/image" Target="../media/image88.png"/><Relationship Id="rId5" Type="http://schemas.microsoft.com/office/2007/relationships/hdphoto" Target="../media/hdphoto1.wdp"/><Relationship Id="rId15" Type="http://schemas.openxmlformats.org/officeDocument/2006/relationships/image" Target="../media/image90.png"/><Relationship Id="rId10" Type="http://schemas.openxmlformats.org/officeDocument/2006/relationships/hyperlink" Target="https://azure.microsoft.com/en-us/services/stream-analytics/" TargetMode="External"/><Relationship Id="rId4" Type="http://schemas.openxmlformats.org/officeDocument/2006/relationships/image" Target="../media/image85.png"/><Relationship Id="rId9" Type="http://schemas.openxmlformats.org/officeDocument/2006/relationships/image" Target="../media/image87.png"/><Relationship Id="rId14" Type="http://schemas.openxmlformats.org/officeDocument/2006/relationships/hyperlink" Target="https://azure.microsoft.com/en-us/services/active-directory/"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89.png"/><Relationship Id="rId3" Type="http://schemas.openxmlformats.org/officeDocument/2006/relationships/hyperlink" Target="https://azure.microsoft.com/en-us/services/cosmos-db/" TargetMode="External"/><Relationship Id="rId7" Type="http://schemas.openxmlformats.org/officeDocument/2006/relationships/image" Target="../media/image86.png"/><Relationship Id="rId12" Type="http://schemas.openxmlformats.org/officeDocument/2006/relationships/hyperlink" Target="https://azure.microsoft.com/en-us/services/event-grid/" TargetMode="External"/><Relationship Id="rId17" Type="http://schemas.openxmlformats.org/officeDocument/2006/relationships/image" Target="../media/image84.png"/><Relationship Id="rId2" Type="http://schemas.openxmlformats.org/officeDocument/2006/relationships/notesSlide" Target="../notesSlides/notesSlide26.xml"/><Relationship Id="rId16" Type="http://schemas.openxmlformats.org/officeDocument/2006/relationships/image" Target="../media/image91.png"/><Relationship Id="rId1" Type="http://schemas.openxmlformats.org/officeDocument/2006/relationships/slideLayout" Target="../slideLayouts/slideLayout35.xml"/><Relationship Id="rId6" Type="http://schemas.openxmlformats.org/officeDocument/2006/relationships/hyperlink" Target="https://azure.microsoft.com/en-us/services/storage/?v=16.50" TargetMode="External"/><Relationship Id="rId11" Type="http://schemas.openxmlformats.org/officeDocument/2006/relationships/image" Target="../media/image88.png"/><Relationship Id="rId5" Type="http://schemas.microsoft.com/office/2007/relationships/hdphoto" Target="../media/hdphoto1.wdp"/><Relationship Id="rId15" Type="http://schemas.openxmlformats.org/officeDocument/2006/relationships/image" Target="../media/image90.png"/><Relationship Id="rId10" Type="http://schemas.openxmlformats.org/officeDocument/2006/relationships/hyperlink" Target="https://azure.microsoft.com/en-us/services/stream-analytics/" TargetMode="External"/><Relationship Id="rId4" Type="http://schemas.openxmlformats.org/officeDocument/2006/relationships/image" Target="../media/image85.png"/><Relationship Id="rId9" Type="http://schemas.openxmlformats.org/officeDocument/2006/relationships/image" Target="../media/image87.png"/><Relationship Id="rId14" Type="http://schemas.openxmlformats.org/officeDocument/2006/relationships/hyperlink" Target="https://azure.microsoft.com/en-us/services/active-directo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81.png"/><Relationship Id="rId7" Type="http://schemas.openxmlformats.org/officeDocument/2006/relationships/image" Target="../media/image98.png"/><Relationship Id="rId2" Type="http://schemas.openxmlformats.org/officeDocument/2006/relationships/image" Target="../media/image80.png"/><Relationship Id="rId1" Type="http://schemas.openxmlformats.org/officeDocument/2006/relationships/slideLayout" Target="../slideLayouts/slideLayout47.xml"/><Relationship Id="rId6" Type="http://schemas.openxmlformats.org/officeDocument/2006/relationships/image" Target="../media/image72.png"/><Relationship Id="rId11" Type="http://schemas.openxmlformats.org/officeDocument/2006/relationships/image" Target="../media/image100.png"/><Relationship Id="rId5" Type="http://schemas.openxmlformats.org/officeDocument/2006/relationships/image" Target="../media/image52.png"/><Relationship Id="rId10" Type="http://schemas.openxmlformats.org/officeDocument/2006/relationships/image" Target="../media/image69.png"/><Relationship Id="rId4" Type="http://schemas.openxmlformats.org/officeDocument/2006/relationships/image" Target="../media/image82.svg"/><Relationship Id="rId9" Type="http://schemas.openxmlformats.org/officeDocument/2006/relationships/image" Target="../media/image9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35.xml"/><Relationship Id="rId5" Type="http://schemas.openxmlformats.org/officeDocument/2006/relationships/image" Target="../media/image103.pn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5.xml"/><Relationship Id="rId5" Type="http://schemas.openxmlformats.org/officeDocument/2006/relationships/image" Target="../media/image107.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69.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erverless_computing" TargetMode="External"/><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solidFill>
                  <a:schemeClr val="tx1"/>
                </a:solidFill>
              </a:rPr>
              <a:t>30 maart 2019</a:t>
            </a:r>
            <a:br>
              <a:rPr lang="en-US">
                <a:solidFill>
                  <a:schemeClr val="tx1"/>
                </a:solidFill>
              </a:rPr>
            </a:br>
            <a:r>
              <a:rPr lang="en-US">
                <a:solidFill>
                  <a:schemeClr val="tx1"/>
                </a:solidFill>
              </a:rPr>
              <a:t>#GIB2019</a:t>
            </a:r>
            <a:endParaRPr lang="en-US" dirty="0">
              <a:solidFill>
                <a:schemeClr val="tx1"/>
              </a:solidFill>
            </a:endParaRPr>
          </a:p>
        </p:txBody>
      </p:sp>
      <p:sp>
        <p:nvSpPr>
          <p:cNvPr id="6" name="Subtitle 5"/>
          <p:cNvSpPr>
            <a:spLocks noGrp="1"/>
          </p:cNvSpPr>
          <p:nvPr>
            <p:ph type="subTitle" idx="1"/>
          </p:nvPr>
        </p:nvSpPr>
        <p:spPr/>
        <p:txBody>
          <a:bodyPr/>
          <a:lstStyle/>
          <a:p>
            <a:endParaRPr lang="en-US">
              <a:solidFill>
                <a:schemeClr val="tx1"/>
              </a:solidFill>
            </a:endParaRPr>
          </a:p>
          <a:p>
            <a:r>
              <a:rPr lang="en-US">
                <a:solidFill>
                  <a:schemeClr val="tx1"/>
                </a:solidFill>
              </a:rPr>
              <a:t>Gijs </a:t>
            </a:r>
            <a:r>
              <a:rPr lang="en-US" dirty="0">
                <a:solidFill>
                  <a:schemeClr val="tx1"/>
                </a:solidFill>
              </a:rPr>
              <a:t>in ‘t Veld</a:t>
            </a:r>
          </a:p>
          <a:p>
            <a:r>
              <a:rPr lang="en-US">
                <a:solidFill>
                  <a:schemeClr val="tx1"/>
                </a:solidFill>
              </a:rPr>
              <a:t>Voorzitter/Chairman </a:t>
            </a:r>
            <a:r>
              <a:rPr lang="en-US" dirty="0">
                <a:solidFill>
                  <a:schemeClr val="tx1"/>
                </a:solidFill>
              </a:rPr>
              <a:t>MIUG</a:t>
            </a:r>
          </a:p>
        </p:txBody>
      </p:sp>
    </p:spTree>
    <p:extLst>
      <p:ext uri="{BB962C8B-B14F-4D97-AF65-F5344CB8AC3E}">
        <p14:creationId xmlns:p14="http://schemas.microsoft.com/office/powerpoint/2010/main" val="4083944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0070C0"/>
                </a:solidFill>
                <a:latin typeface="Segoe UI"/>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many </a:t>
            </a:r>
            <a:r>
              <a:rPr lang="en-US" sz="1468" b="1" kern="0" dirty="0">
                <a:gradFill>
                  <a:gsLst>
                    <a:gs pos="1250">
                      <a:srgbClr val="353535"/>
                    </a:gs>
                    <a:gs pos="100000">
                      <a:srgbClr val="353535"/>
                    </a:gs>
                  </a:gsLst>
                  <a:lin ang="5400000" scaled="0"/>
                </a:gradFill>
                <a:latin typeface="Segoe UI"/>
              </a:rPr>
              <a:t>servers </a:t>
            </a:r>
          </a:p>
          <a:p>
            <a:pPr defTabSz="895870">
              <a:lnSpc>
                <a:spcPct val="90000"/>
              </a:lnSpc>
              <a:defRPr/>
            </a:pPr>
            <a:r>
              <a:rPr lang="en-US" sz="1468" kern="0" dirty="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OS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a:t>
            </a:r>
          </a:p>
          <a:p>
            <a:pPr defTabSz="895870">
              <a:lnSpc>
                <a:spcPct val="90000"/>
              </a:lnSpc>
              <a:defRPr/>
            </a:pPr>
            <a:r>
              <a:rPr lang="en-US" sz="1468" kern="0" dirty="0">
                <a:gradFill>
                  <a:gsLst>
                    <a:gs pos="1250">
                      <a:srgbClr val="353535"/>
                    </a:gs>
                    <a:gs pos="100000">
                      <a:srgbClr val="353535"/>
                    </a:gs>
                  </a:gsLst>
                  <a:lin ang="5400000" scaled="0"/>
                </a:gradFill>
                <a:latin typeface="Segoe UI"/>
              </a:rPr>
              <a:t>I </a:t>
            </a:r>
            <a:r>
              <a:rPr lang="en-US" sz="1468" b="1" kern="0" dirty="0">
                <a:gradFill>
                  <a:gsLst>
                    <a:gs pos="1250">
                      <a:srgbClr val="353535"/>
                    </a:gs>
                    <a:gs pos="100000">
                      <a:srgbClr val="353535"/>
                    </a:gs>
                  </a:gsLst>
                  <a:lin ang="5400000" scaled="0"/>
                </a:gradFill>
                <a:latin typeface="Segoe UI"/>
              </a:rPr>
              <a:t>patch</a:t>
            </a:r>
            <a:r>
              <a:rPr lang="en-US" sz="1468" kern="0" dirty="0">
                <a:gradFill>
                  <a:gsLst>
                    <a:gs pos="1250">
                      <a:srgbClr val="353535"/>
                    </a:gs>
                    <a:gs pos="100000">
                      <a:srgbClr val="353535"/>
                    </a:gs>
                  </a:gsLst>
                  <a:lin ang="5400000" scaled="0"/>
                </a:gradFill>
                <a:latin typeface="Segoe UI"/>
              </a:rPr>
              <a:t>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size of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should I </a:t>
            </a:r>
            <a:r>
              <a:rPr lang="en-US" sz="1468" b="1" kern="0" dirty="0">
                <a:gradFill>
                  <a:gsLst>
                    <a:gs pos="1250">
                      <a:srgbClr val="353535"/>
                    </a:gs>
                    <a:gs pos="100000">
                      <a:srgbClr val="353535"/>
                    </a:gs>
                  </a:gsLst>
                  <a:lin ang="5400000" scaled="0"/>
                </a:gradFill>
                <a:latin typeface="Segoe UI"/>
              </a:rPr>
              <a:t>buy</a:t>
            </a:r>
            <a:r>
              <a:rPr lang="en-US" sz="1468" kern="0" dirty="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backup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increase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do I </a:t>
            </a:r>
            <a:r>
              <a:rPr lang="en-US" sz="1468" b="1" kern="0" dirty="0">
                <a:gradFill>
                  <a:gsLst>
                    <a:gs pos="1250">
                      <a:srgbClr val="353535"/>
                    </a:gs>
                    <a:gs pos="100000">
                      <a:srgbClr val="353535"/>
                    </a:gs>
                  </a:gsLst>
                  <a:lin ang="5400000" scaled="0"/>
                </a:gradFill>
                <a:latin typeface="Segoe UI"/>
              </a:rPr>
              <a:t>deploy</a:t>
            </a:r>
            <a:r>
              <a:rPr lang="en-US" sz="1468" kern="0" dirty="0">
                <a:gradFill>
                  <a:gsLst>
                    <a:gs pos="1250">
                      <a:srgbClr val="353535"/>
                    </a:gs>
                    <a:gs pos="100000">
                      <a:srgbClr val="353535"/>
                    </a:gs>
                  </a:gsLst>
                  <a:lin ang="5400000" scaled="0"/>
                </a:gradFill>
                <a:latin typeface="Segoe UI"/>
              </a:rPr>
              <a:t> new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code</a:t>
            </a:r>
            <a:r>
              <a:rPr lang="en-US" sz="1468" kern="0" dirty="0">
                <a:gradFill>
                  <a:gsLst>
                    <a:gs pos="1250">
                      <a:srgbClr val="353535"/>
                    </a:gs>
                    <a:gs pos="100000">
                      <a:srgbClr val="353535"/>
                    </a:gs>
                  </a:gsLst>
                  <a:lin ang="5400000" scaled="0"/>
                </a:gradFill>
                <a:latin typeface="Segoe UI"/>
              </a:rPr>
              <a:t> to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packages should</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be on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It takes how long to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provision</a:t>
            </a:r>
            <a:r>
              <a:rPr lang="en-US" sz="1468" kern="0" dirty="0">
                <a:gradFill>
                  <a:gsLst>
                    <a:gs pos="1250">
                      <a:srgbClr val="353535"/>
                    </a:gs>
                    <a:gs pos="100000">
                      <a:srgbClr val="353535"/>
                    </a:gs>
                  </a:gsLst>
                  <a:lin ang="5400000" scaled="0"/>
                </a:gradFill>
                <a:latin typeface="Segoe UI"/>
              </a:rPr>
              <a:t> a new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Are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in a </a:t>
            </a:r>
          </a:p>
          <a:p>
            <a:pPr defTabSz="895870">
              <a:lnSpc>
                <a:spcPct val="90000"/>
              </a:lnSpc>
              <a:defRPr/>
            </a:pPr>
            <a:r>
              <a:rPr lang="en-US" sz="1468" kern="0" dirty="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if the </a:t>
            </a:r>
          </a:p>
          <a:p>
            <a:pPr defTabSz="895870">
              <a:lnSpc>
                <a:spcPct val="90000"/>
              </a:lnSpc>
              <a:defRPr/>
            </a:pPr>
            <a:r>
              <a:rPr lang="en-US" sz="1468" kern="0" dirty="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secondary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is the right </a:t>
            </a:r>
            <a:r>
              <a:rPr lang="en-US" sz="1468" b="1" kern="0" dirty="0">
                <a:gradFill>
                  <a:gsLst>
                    <a:gs pos="1250">
                      <a:srgbClr val="353535"/>
                    </a:gs>
                    <a:gs pos="100000">
                      <a:srgbClr val="353535"/>
                    </a:gs>
                  </a:gsLst>
                  <a:lin ang="5400000" scaled="0"/>
                </a:gradFill>
                <a:latin typeface="Segoe UI"/>
              </a:rPr>
              <a:t>size</a:t>
            </a:r>
            <a:r>
              <a:rPr lang="en-US" sz="1468" kern="0" dirty="0">
                <a:gradFill>
                  <a:gsLst>
                    <a:gs pos="1250">
                      <a:srgbClr val="353535"/>
                    </a:gs>
                    <a:gs pos="100000">
                      <a:srgbClr val="353535"/>
                    </a:gs>
                  </a:gsLst>
                  <a:lin ang="5400000" scaled="0"/>
                </a:gradFill>
                <a:latin typeface="Segoe UI"/>
              </a:rPr>
              <a:t> of </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servers </a:t>
            </a:r>
            <a:r>
              <a:rPr lang="en-US" sz="1468" kern="0" dirty="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has </a:t>
            </a:r>
            <a:r>
              <a:rPr lang="en-US" sz="1468" b="1" kern="0" dirty="0">
                <a:gradFill>
                  <a:gsLst>
                    <a:gs pos="1250">
                      <a:srgbClr val="353535"/>
                    </a:gs>
                    <a:gs pos="100000">
                      <a:srgbClr val="353535"/>
                    </a:gs>
                  </a:gsLst>
                  <a:lin ang="5400000" scaled="0"/>
                </a:gradFill>
                <a:latin typeface="Segoe UI"/>
              </a:rPr>
              <a:t>physical</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access to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media should I </a:t>
            </a:r>
          </a:p>
          <a:p>
            <a:pPr defTabSz="895870">
              <a:lnSpc>
                <a:spcPct val="90000"/>
              </a:lnSpc>
              <a:defRPr/>
            </a:pPr>
            <a:r>
              <a:rPr lang="en-US" sz="1468" kern="0" dirty="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storage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scale</a:t>
            </a:r>
            <a:r>
              <a:rPr lang="en-US" sz="1468" kern="0" dirty="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in case of</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a:t>
            </a:r>
            <a:r>
              <a:rPr lang="en-US" sz="1468" b="1" kern="0" dirty="0">
                <a:gradFill>
                  <a:gsLst>
                    <a:gs pos="1250">
                      <a:srgbClr val="353535"/>
                    </a:gs>
                    <a:gs pos="100000">
                      <a:srgbClr val="353535"/>
                    </a:gs>
                  </a:gsLst>
                  <a:lin ang="5400000" scaled="0"/>
                </a:gradFill>
                <a:latin typeface="Segoe UI"/>
              </a:rPr>
              <a:t>hardware</a:t>
            </a:r>
            <a:r>
              <a:rPr lang="en-US" sz="1468" kern="0" dirty="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dynamically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App</a:t>
            </a:r>
            <a:r>
              <a:rPr lang="en-US" sz="1468" kern="0" dirty="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10372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0070C0"/>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algn="ctr" defTabSz="895870">
              <a:defRPr/>
            </a:pPr>
            <a:r>
              <a:rPr lang="en-US" sz="1468" kern="0">
                <a:gradFill>
                  <a:gsLst>
                    <a:gs pos="1250">
                      <a:srgbClr val="353535"/>
                    </a:gs>
                    <a:gs pos="100000">
                      <a:srgbClr val="353535"/>
                    </a:gs>
                  </a:gsLst>
                  <a:lin ang="5400000" scaled="0"/>
                </a:gradFill>
                <a:latin typeface="Segoe UI"/>
              </a:rPr>
              <a:t>How often should I </a:t>
            </a:r>
            <a:r>
              <a:rPr lang="en-US" sz="1468" b="1" kern="0">
                <a:gradFill>
                  <a:gsLst>
                    <a:gs pos="1250">
                      <a:srgbClr val="353535"/>
                    </a:gs>
                    <a:gs pos="100000">
                      <a:srgbClr val="353535"/>
                    </a:gs>
                  </a:gsLst>
                  <a:lin ang="5400000" scaled="0"/>
                </a:gradFill>
                <a:latin typeface="Segoe UI"/>
              </a:rPr>
              <a:t>patch</a:t>
            </a:r>
            <a:r>
              <a:rPr lang="en-US" sz="1468" kern="0">
                <a:gradFill>
                  <a:gsLst>
                    <a:gs pos="1250">
                      <a:srgbClr val="353535"/>
                    </a:gs>
                    <a:gs pos="100000">
                      <a:srgbClr val="353535"/>
                    </a:gs>
                  </a:gsLst>
                  <a:lin ang="5400000" scaled="0"/>
                </a:gradFill>
                <a:latin typeface="Segoe UI"/>
              </a:rPr>
              <a:t> my </a:t>
            </a:r>
            <a:r>
              <a:rPr lang="en-US" sz="1468" b="1" kern="0">
                <a:gradFill>
                  <a:gsLst>
                    <a:gs pos="1250">
                      <a:srgbClr val="353535"/>
                    </a:gs>
                    <a:gs pos="100000">
                      <a:srgbClr val="353535"/>
                    </a:gs>
                  </a:gsLst>
                  <a:lin ang="5400000" scaled="0"/>
                </a:gradFill>
                <a:latin typeface="Segoe UI"/>
              </a:rPr>
              <a:t>servers</a:t>
            </a:r>
            <a:r>
              <a:rPr lang="en-US" sz="1468" kern="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algn="ctr" defTabSz="895870">
              <a:defRPr/>
            </a:pPr>
            <a:r>
              <a:rPr lang="en-US" sz="1468" kern="0">
                <a:gradFill>
                  <a:gsLst>
                    <a:gs pos="1250">
                      <a:srgbClr val="353535"/>
                    </a:gs>
                    <a:gs pos="100000">
                      <a:srgbClr val="353535"/>
                    </a:gs>
                  </a:gsLst>
                  <a:lin ang="5400000" scaled="0"/>
                </a:gradFill>
                <a:latin typeface="Segoe UI"/>
              </a:rPr>
              <a:t>How often should I backup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algn="ctr" defTabSz="895870">
              <a:defRPr/>
            </a:pPr>
            <a:r>
              <a:rPr lang="en-US" sz="1468" kern="0">
                <a:gradFill>
                  <a:gsLst>
                    <a:gs pos="1250">
                      <a:srgbClr val="353535"/>
                    </a:gs>
                    <a:gs pos="100000">
                      <a:srgbClr val="353535"/>
                    </a:gs>
                  </a:gsLst>
                  <a:lin ang="5400000" scaled="0"/>
                </a:gradFill>
                <a:latin typeface="Segoe UI"/>
              </a:rPr>
              <a:t>Which packages should be on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many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increase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dirty="0"/>
              <a:t>What</a:t>
            </a:r>
            <a:r>
              <a:rPr lang="en-US" sz="1468" dirty="0">
                <a:gradFill>
                  <a:gsLst>
                    <a:gs pos="1250">
                      <a:srgbClr val="353535"/>
                    </a:gs>
                    <a:gs pos="100000">
                      <a:srgbClr val="353535"/>
                    </a:gs>
                  </a:gsLst>
                  <a:lin ang="5400000" scaled="0"/>
                </a:gradFill>
              </a:rPr>
              <a:t> is the right </a:t>
            </a:r>
            <a:r>
              <a:rPr lang="en-US" sz="1468" b="1" dirty="0">
                <a:gradFill>
                  <a:gsLst>
                    <a:gs pos="1250">
                      <a:srgbClr val="353535"/>
                    </a:gs>
                    <a:gs pos="100000">
                      <a:srgbClr val="353535"/>
                    </a:gs>
                  </a:gsLst>
                  <a:lin ang="5400000" scaled="0"/>
                </a:gradFill>
              </a:rPr>
              <a:t>size</a:t>
            </a:r>
            <a:r>
              <a:rPr lang="en-US" sz="1468" dirty="0">
                <a:gradFill>
                  <a:gsLst>
                    <a:gs pos="1250">
                      <a:srgbClr val="353535"/>
                    </a:gs>
                    <a:gs pos="100000">
                      <a:srgbClr val="353535"/>
                    </a:gs>
                  </a:gsLst>
                  <a:lin ang="5400000" scaled="0"/>
                </a:gradFill>
              </a:rPr>
              <a:t> of </a:t>
            </a:r>
            <a:r>
              <a:rPr lang="en-US" sz="1468" b="1" dirty="0">
                <a:gradFill>
                  <a:gsLst>
                    <a:gs pos="1250">
                      <a:srgbClr val="353535"/>
                    </a:gs>
                    <a:gs pos="100000">
                      <a:srgbClr val="353535"/>
                    </a:gs>
                  </a:gsLst>
                  <a:lin ang="5400000" scaled="0"/>
                </a:gradFill>
              </a:rPr>
              <a:t>servers</a:t>
            </a:r>
            <a:r>
              <a:rPr lang="en-US" sz="1468" dirty="0">
                <a:gradFill>
                  <a:gsLst>
                    <a:gs pos="1250">
                      <a:srgbClr val="353535"/>
                    </a:gs>
                    <a:gs pos="100000">
                      <a:srgbClr val="353535"/>
                    </a:gs>
                  </a:gsLst>
                  <a:lin ang="5400000" scaled="0"/>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a:t>
            </a:r>
            <a:r>
              <a:rPr lang="en-US" sz="1468" b="1">
                <a:gradFill>
                  <a:gsLst>
                    <a:gs pos="1250">
                      <a:srgbClr val="353535"/>
                    </a:gs>
                    <a:gs pos="100000">
                      <a:srgbClr val="353535"/>
                    </a:gs>
                  </a:gsLst>
                  <a:lin ang="5400000" scaled="0"/>
                </a:gradFill>
              </a:rPr>
              <a:t>scale</a:t>
            </a:r>
            <a:r>
              <a:rPr lang="en-US" sz="1468">
                <a:gradFill>
                  <a:gsLst>
                    <a:gs pos="1250">
                      <a:srgbClr val="353535"/>
                    </a:gs>
                    <a:gs pos="100000">
                      <a:srgbClr val="353535"/>
                    </a:gs>
                  </a:gsLst>
                  <a:lin ang="5400000" scaled="0"/>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b="1">
                <a:gradFill>
                  <a:gsLst>
                    <a:gs pos="1250">
                      <a:srgbClr val="353535"/>
                    </a:gs>
                    <a:gs pos="100000">
                      <a:srgbClr val="353535"/>
                    </a:gs>
                  </a:gsLst>
                  <a:lin ang="5400000" scaled="0"/>
                </a:gradFill>
              </a:rPr>
              <a:t>Which OS </a:t>
            </a:r>
            <a:r>
              <a:rPr lang="en-US" sz="1468">
                <a:gradFill>
                  <a:gsLst>
                    <a:gs pos="1250">
                      <a:srgbClr val="353535"/>
                    </a:gs>
                    <a:gs pos="100000">
                      <a:srgbClr val="353535"/>
                    </a:gs>
                  </a:gsLst>
                  <a:lin ang="5400000" scaled="0"/>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How do I </a:t>
            </a:r>
            <a:r>
              <a:rPr lang="en-US" sz="1468" b="1">
                <a:gradFill>
                  <a:gsLst>
                    <a:gs pos="1250">
                      <a:srgbClr val="353535"/>
                    </a:gs>
                    <a:gs pos="100000">
                      <a:srgbClr val="353535"/>
                    </a:gs>
                  </a:gsLst>
                  <a:lin ang="5400000" scaled="0"/>
                </a:gradFill>
              </a:rPr>
              <a:t>deploy</a:t>
            </a:r>
            <a:r>
              <a:rPr lang="en-US" sz="1468">
                <a:gradFill>
                  <a:gsLst>
                    <a:gs pos="1250">
                      <a:srgbClr val="353535"/>
                    </a:gs>
                    <a:gs pos="100000">
                      <a:srgbClr val="353535"/>
                    </a:gs>
                  </a:gsLst>
                  <a:lin ang="5400000" scaled="0"/>
                </a:gradFill>
              </a:rPr>
              <a:t> new </a:t>
            </a:r>
            <a:r>
              <a:rPr lang="en-US" sz="1468" b="1">
                <a:gradFill>
                  <a:gsLst>
                    <a:gs pos="1250">
                      <a:srgbClr val="353535"/>
                    </a:gs>
                    <a:gs pos="100000">
                      <a:srgbClr val="353535"/>
                    </a:gs>
                  </a:gsLst>
                  <a:lin ang="5400000" scaled="0"/>
                </a:gradFill>
              </a:rPr>
              <a:t>code</a:t>
            </a:r>
            <a:r>
              <a:rPr lang="en-US" sz="1468">
                <a:gradFill>
                  <a:gsLst>
                    <a:gs pos="1250">
                      <a:srgbClr val="353535"/>
                    </a:gs>
                    <a:gs pos="100000">
                      <a:srgbClr val="353535"/>
                    </a:gs>
                  </a:gsLst>
                  <a:lin ang="5400000" scaled="0"/>
                </a:gradFill>
              </a:rPr>
              <a:t> to my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Who </a:t>
            </a:r>
            <a:r>
              <a:rPr lang="en-US" sz="1468" b="1">
                <a:gradFill>
                  <a:gsLst>
                    <a:gs pos="1250">
                      <a:srgbClr val="353535"/>
                    </a:gs>
                    <a:gs pos="100000">
                      <a:srgbClr val="353535"/>
                    </a:gs>
                  </a:gsLst>
                  <a:lin ang="5400000" scaled="0"/>
                </a:gradFill>
              </a:rPr>
              <a:t>monitors</a:t>
            </a:r>
            <a:r>
              <a:rPr lang="en-US" sz="1468">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0070C0"/>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a:t>
            </a:r>
            <a:r>
              <a:rPr lang="en-US" sz="1468">
                <a:gradFill>
                  <a:gsLst>
                    <a:gs pos="1250">
                      <a:srgbClr val="353535"/>
                    </a:gs>
                    <a:gs pos="100000">
                      <a:srgbClr val="353535"/>
                    </a:gs>
                  </a:gsLst>
                  <a:lin ang="5400000" scaled="0"/>
                </a:gradFill>
              </a:rPr>
              <a:t>many </a:t>
            </a:r>
            <a:r>
              <a:rPr lang="en-US" sz="1468" b="1">
                <a:gradFill>
                  <a:gsLst>
                    <a:gs pos="1250">
                      <a:srgbClr val="353535"/>
                    </a:gs>
                    <a:gs pos="100000">
                      <a:srgbClr val="353535"/>
                    </a:gs>
                  </a:gsLst>
                  <a:lin ang="5400000" scaled="0"/>
                </a:gradFill>
              </a:rPr>
              <a:t>resources </a:t>
            </a:r>
            <a:r>
              <a:rPr lang="en-US" sz="1468" dirty="0">
                <a:gradFill>
                  <a:gsLst>
                    <a:gs pos="1250">
                      <a:srgbClr val="353535"/>
                    </a:gs>
                    <a:gs pos="100000">
                      <a:srgbClr val="353535"/>
                    </a:gs>
                  </a:gsLst>
                  <a:lin ang="5400000" scaled="0"/>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can I increase</a:t>
            </a:r>
            <a:r>
              <a:rPr lang="en-US" sz="1468" b="1" dirty="0">
                <a:gradFill>
                  <a:gsLst>
                    <a:gs pos="1250">
                      <a:srgbClr val="353535"/>
                    </a:gs>
                    <a:gs pos="100000">
                      <a:srgbClr val="353535"/>
                    </a:gs>
                  </a:gsLst>
                  <a:lin ang="5400000" scaled="0"/>
                </a:gradFill>
              </a:rPr>
              <a:t> resources</a:t>
            </a:r>
            <a:r>
              <a:rPr lang="en-US" sz="1468" dirty="0">
                <a:gradFill>
                  <a:gsLst>
                    <a:gs pos="1250">
                      <a:srgbClr val="353535"/>
                    </a:gs>
                    <a:gs pos="100000">
                      <a:srgbClr val="353535"/>
                    </a:gs>
                  </a:gsLst>
                  <a:lin ang="5400000" scaled="0"/>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What is the right </a:t>
            </a:r>
            <a:r>
              <a:rPr lang="en-US" sz="1468" b="1" dirty="0">
                <a:gradFill>
                  <a:gsLst>
                    <a:gs pos="1250">
                      <a:srgbClr val="353535"/>
                    </a:gs>
                    <a:gs pos="100000">
                      <a:srgbClr val="353535"/>
                    </a:gs>
                  </a:gsLst>
                  <a:lin ang="5400000" scaled="0"/>
                </a:gradFill>
              </a:rPr>
              <a:t>size</a:t>
            </a:r>
            <a:r>
              <a:rPr lang="en-US" sz="1468" dirty="0">
                <a:gradFill>
                  <a:gsLst>
                    <a:gs pos="1250">
                      <a:srgbClr val="353535"/>
                    </a:gs>
                    <a:gs pos="100000">
                      <a:srgbClr val="353535"/>
                    </a:gs>
                  </a:gsLst>
                  <a:lin ang="5400000" scaled="0"/>
                </a:gradFill>
              </a:rPr>
              <a:t> of </a:t>
            </a:r>
            <a:r>
              <a:rPr lang="en-US" sz="1468" b="1" dirty="0">
                <a:gradFill>
                  <a:gsLst>
                    <a:gs pos="1250">
                      <a:srgbClr val="353535"/>
                    </a:gs>
                    <a:gs pos="100000">
                      <a:srgbClr val="353535"/>
                    </a:gs>
                  </a:gsLst>
                  <a:lin ang="5400000" scaled="0"/>
                </a:gradFill>
              </a:rPr>
              <a:t>tier</a:t>
            </a:r>
            <a:r>
              <a:rPr lang="en-US" sz="1468" dirty="0">
                <a:gradFill>
                  <a:gsLst>
                    <a:gs pos="1250">
                      <a:srgbClr val="353535"/>
                    </a:gs>
                    <a:gs pos="100000">
                      <a:srgbClr val="353535"/>
                    </a:gs>
                  </a:gsLst>
                  <a:lin ang="5400000" scaled="0"/>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a:t>
            </a:r>
            <a:r>
              <a:rPr lang="en-US" sz="1468" b="1">
                <a:gradFill>
                  <a:gsLst>
                    <a:gs pos="1250">
                      <a:srgbClr val="353535"/>
                    </a:gs>
                    <a:gs pos="100000">
                      <a:srgbClr val="353535"/>
                    </a:gs>
                  </a:gsLst>
                  <a:lin ang="5400000" scaled="0"/>
                </a:gradFill>
              </a:rPr>
              <a:t>scale</a:t>
            </a:r>
            <a:r>
              <a:rPr lang="en-US" sz="1468">
                <a:gradFill>
                  <a:gsLst>
                    <a:gs pos="1250">
                      <a:srgbClr val="353535"/>
                    </a:gs>
                    <a:gs pos="100000">
                      <a:srgbClr val="353535"/>
                    </a:gs>
                  </a:gsLst>
                  <a:lin ang="5400000" scaled="0"/>
                </a:gradFill>
              </a:rPr>
              <a:t> my app?</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0070C0"/>
                </a:soli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961" dirty="0">
                <a:gradFill>
                  <a:gsLst>
                    <a:gs pos="1250">
                      <a:srgbClr val="353535"/>
                    </a:gs>
                    <a:gs pos="100000">
                      <a:srgbClr val="353535"/>
                    </a:gs>
                  </a:gsLst>
                  <a:lin ang="5400000" scaled="0"/>
                </a:gradFill>
              </a:rPr>
              <a:t>How do I </a:t>
            </a:r>
            <a:r>
              <a:rPr lang="en-US" sz="1961" b="1" dirty="0">
                <a:gradFill>
                  <a:gsLst>
                    <a:gs pos="1250">
                      <a:srgbClr val="353535"/>
                    </a:gs>
                    <a:gs pos="100000">
                      <a:srgbClr val="353535"/>
                    </a:gs>
                  </a:gsLst>
                  <a:lin ang="5400000" scaled="0"/>
                </a:gradFill>
              </a:rPr>
              <a:t>architect</a:t>
            </a:r>
            <a:r>
              <a:rPr lang="en-US" sz="1961" dirty="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563" y="4312534"/>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3200" dirty="0">
                <a:gradFill>
                  <a:gsLst>
                    <a:gs pos="1250">
                      <a:srgbClr val="353535"/>
                    </a:gs>
                    <a:gs pos="100000">
                      <a:srgbClr val="353535"/>
                    </a:gs>
                  </a:gsLst>
                  <a:lin ang="5400000" scaled="0"/>
                </a:gradFill>
                <a:latin typeface="Segoe UI Light"/>
              </a:rPr>
              <a:t>Serverless, the platform for next gen apps </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“Serverless”</a:t>
            </a:r>
          </a:p>
        </p:txBody>
      </p:sp>
      <p:grpSp>
        <p:nvGrpSpPr>
          <p:cNvPr id="203" name="Group 202"/>
          <p:cNvGrpSpPr/>
          <p:nvPr/>
        </p:nvGrpSpPr>
        <p:grpSpPr>
          <a:xfrm>
            <a:off x="3859926" y="1189494"/>
            <a:ext cx="4191748" cy="5173599"/>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Event-driven scale</a:t>
              </a:r>
            </a:p>
          </p:txBody>
        </p:sp>
      </p:grpSp>
      <p:grpSp>
        <p:nvGrpSpPr>
          <p:cNvPr id="204" name="Group 203"/>
          <p:cNvGrpSpPr/>
          <p:nvPr/>
        </p:nvGrpSpPr>
        <p:grpSpPr>
          <a:xfrm>
            <a:off x="7567563" y="841019"/>
            <a:ext cx="4888698" cy="5522074"/>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Sub-second billing</a:t>
              </a:r>
            </a:p>
          </p:txBody>
        </p:sp>
      </p:grpSp>
      <p:grpSp>
        <p:nvGrpSpPr>
          <p:cNvPr id="202" name="Group 201"/>
          <p:cNvGrpSpPr/>
          <p:nvPr/>
        </p:nvGrpSpPr>
        <p:grpSpPr>
          <a:xfrm>
            <a:off x="826050" y="779905"/>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147846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dirty="0">
                <a:gradFill>
                  <a:gsLst>
                    <a:gs pos="2917">
                      <a:srgbClr val="FFFFFF"/>
                    </a:gs>
                    <a:gs pos="30000">
                      <a:srgbClr val="FFFFFF"/>
                    </a:gs>
                  </a:gsLst>
                  <a:lin ang="5400000" scaled="0"/>
                </a:gradFill>
                <a:latin typeface="Segoe UI Light"/>
              </a:rPr>
              <a:t>Azure Serverless</a:t>
            </a:r>
          </a:p>
          <a:p>
            <a:pPr defTabSz="914192">
              <a:defRPr/>
            </a:pPr>
            <a:r>
              <a:rPr lang="en-NZ" sz="4704" dirty="0">
                <a:gradFill>
                  <a:gsLst>
                    <a:gs pos="2917">
                      <a:srgbClr val="FFFFFF"/>
                    </a:gs>
                    <a:gs pos="30000">
                      <a:srgbClr val="FFFFFF"/>
                    </a:gs>
                  </a:gsLst>
                  <a:lin ang="5400000" scaled="0"/>
                </a:gradFill>
                <a:latin typeface="Segoe UI Light"/>
              </a:rPr>
              <a:t>versus</a:t>
            </a:r>
          </a:p>
          <a:p>
            <a:pPr defTabSz="914192">
              <a:defRPr/>
            </a:pPr>
            <a:r>
              <a:rPr lang="en-NZ" sz="4704" dirty="0">
                <a:gradFill>
                  <a:gsLst>
                    <a:gs pos="2917">
                      <a:srgbClr val="FFFFFF"/>
                    </a:gs>
                    <a:gs pos="30000">
                      <a:srgbClr val="FFFFFF"/>
                    </a:gs>
                  </a:gsLst>
                  <a:lin ang="5400000" scaled="0"/>
                </a:gradFill>
                <a:latin typeface="Segoe UI Light"/>
              </a:rPr>
              <a:t>PaaS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Content Placeholder 1">
            <a:extLst>
              <a:ext uri="{FF2B5EF4-FFF2-40B4-BE49-F238E27FC236}">
                <a16:creationId xmlns:a16="http://schemas.microsoft.com/office/drawing/2014/main" id="{2961A680-6B72-4D3A-86F6-596205A8B8A0}"/>
              </a:ext>
            </a:extLst>
          </p:cNvPr>
          <p:cNvSpPr txBox="1">
            <a:spLocks/>
          </p:cNvSpPr>
          <p:nvPr/>
        </p:nvSpPr>
        <p:spPr>
          <a:xfrm>
            <a:off x="5056572" y="653511"/>
            <a:ext cx="6741459" cy="555097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nl-NL" dirty="0"/>
              <a:t>Compute</a:t>
            </a:r>
            <a:endParaRPr lang="en-US" dirty="0"/>
          </a:p>
          <a:p>
            <a:pPr marL="0" indent="0">
              <a:buNone/>
            </a:pPr>
            <a:r>
              <a:rPr lang="en-US" dirty="0"/>
              <a:t>Workflow</a:t>
            </a:r>
          </a:p>
          <a:p>
            <a:pPr marL="0" indent="0">
              <a:buNone/>
            </a:pPr>
            <a:r>
              <a:rPr lang="en-US" dirty="0"/>
              <a:t>Events</a:t>
            </a:r>
          </a:p>
          <a:p>
            <a:pPr marL="0" indent="0">
              <a:buFont typeface="Arial" pitchFamily="34" charset="0"/>
              <a:buNone/>
            </a:pPr>
            <a:endParaRPr lang="nl-NL" dirty="0"/>
          </a:p>
          <a:p>
            <a:pPr marL="0" indent="0">
              <a:buFont typeface="Arial" pitchFamily="34" charset="0"/>
              <a:buNone/>
            </a:pPr>
            <a:r>
              <a:rPr lang="en-US" dirty="0"/>
              <a:t>Database</a:t>
            </a:r>
          </a:p>
          <a:p>
            <a:pPr marL="0" indent="0">
              <a:buFont typeface="Arial" pitchFamily="34" charset="0"/>
              <a:buNone/>
            </a:pPr>
            <a:r>
              <a:rPr lang="en-US" dirty="0"/>
              <a:t>Realtime</a:t>
            </a:r>
          </a:p>
          <a:p>
            <a:pPr marL="0" indent="0">
              <a:buFont typeface="Arial" pitchFamily="34" charset="0"/>
              <a:buNone/>
            </a:pPr>
            <a:r>
              <a:rPr lang="en-US" dirty="0"/>
              <a:t>IoT</a:t>
            </a:r>
          </a:p>
          <a:p>
            <a:pPr marL="0" indent="0">
              <a:buFont typeface="Arial" pitchFamily="34" charset="0"/>
              <a:buNone/>
            </a:pPr>
            <a:r>
              <a:rPr lang="en-US" dirty="0"/>
              <a:t>Messaging</a:t>
            </a:r>
          </a:p>
          <a:p>
            <a:pPr marL="0" indent="0">
              <a:buFont typeface="Arial" pitchFamily="34" charset="0"/>
              <a:buNone/>
            </a:pPr>
            <a:r>
              <a:rPr lang="en-US" dirty="0"/>
              <a:t>Analytics</a:t>
            </a:r>
            <a:endParaRPr lang="nl-NL" dirty="0"/>
          </a:p>
        </p:txBody>
      </p:sp>
    </p:spTree>
    <p:extLst>
      <p:ext uri="{BB962C8B-B14F-4D97-AF65-F5344CB8AC3E}">
        <p14:creationId xmlns:p14="http://schemas.microsoft.com/office/powerpoint/2010/main" val="27370977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067145B-AF98-48C0-9A1B-EF16689E0A0F}"/>
              </a:ext>
            </a:extLst>
          </p:cNvPr>
          <p:cNvSpPr>
            <a:spLocks noGrp="1"/>
          </p:cNvSpPr>
          <p:nvPr>
            <p:ph type="body" sz="quarter" idx="10"/>
          </p:nvPr>
        </p:nvSpPr>
        <p:spPr>
          <a:xfrm>
            <a:off x="906893" y="4667204"/>
            <a:ext cx="2319454" cy="727700"/>
          </a:xfrm>
        </p:spPr>
        <p:txBody>
          <a:bodyPr/>
          <a:lstStyle/>
          <a:p>
            <a:pPr marL="0" indent="0" algn="ctr">
              <a:buNone/>
            </a:pPr>
            <a:r>
              <a:rPr lang="en-US" dirty="0"/>
              <a:t>Workflow</a:t>
            </a:r>
            <a:endParaRPr lang="nl-NL" dirty="0"/>
          </a:p>
        </p:txBody>
      </p:sp>
      <p:sp>
        <p:nvSpPr>
          <p:cNvPr id="3" name="Title 2">
            <a:extLst>
              <a:ext uri="{FF2B5EF4-FFF2-40B4-BE49-F238E27FC236}">
                <a16:creationId xmlns:a16="http://schemas.microsoft.com/office/drawing/2014/main" id="{D250E0BD-3DAA-4106-9422-58349ED8A2E0}"/>
              </a:ext>
            </a:extLst>
          </p:cNvPr>
          <p:cNvSpPr>
            <a:spLocks noGrp="1"/>
          </p:cNvSpPr>
          <p:nvPr>
            <p:ph type="title"/>
          </p:nvPr>
        </p:nvSpPr>
        <p:spPr/>
        <p:txBody>
          <a:bodyPr/>
          <a:lstStyle/>
          <a:p>
            <a:r>
              <a:rPr lang="en-US" dirty="0"/>
              <a:t>Cloud Trinity</a:t>
            </a:r>
            <a:endParaRPr lang="nl-NL" dirty="0"/>
          </a:p>
        </p:txBody>
      </p:sp>
      <p:sp>
        <p:nvSpPr>
          <p:cNvPr id="15" name="Text Placeholder 9">
            <a:extLst>
              <a:ext uri="{FF2B5EF4-FFF2-40B4-BE49-F238E27FC236}">
                <a16:creationId xmlns:a16="http://schemas.microsoft.com/office/drawing/2014/main" id="{DBA28921-D442-4922-A311-B829D0F87DAD}"/>
              </a:ext>
            </a:extLst>
          </p:cNvPr>
          <p:cNvSpPr txBox="1">
            <a:spLocks/>
          </p:cNvSpPr>
          <p:nvPr/>
        </p:nvSpPr>
        <p:spPr>
          <a:xfrm>
            <a:off x="4936273" y="4667204"/>
            <a:ext cx="2319454"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dirty="0"/>
              <a:t>Compute</a:t>
            </a:r>
            <a:endParaRPr lang="nl-NL" dirty="0"/>
          </a:p>
        </p:txBody>
      </p:sp>
      <p:sp>
        <p:nvSpPr>
          <p:cNvPr id="16" name="Text Placeholder 9">
            <a:extLst>
              <a:ext uri="{FF2B5EF4-FFF2-40B4-BE49-F238E27FC236}">
                <a16:creationId xmlns:a16="http://schemas.microsoft.com/office/drawing/2014/main" id="{BBF4A45A-B3A0-41FA-9180-1AC84E6E4993}"/>
              </a:ext>
            </a:extLst>
          </p:cNvPr>
          <p:cNvSpPr txBox="1">
            <a:spLocks/>
          </p:cNvSpPr>
          <p:nvPr/>
        </p:nvSpPr>
        <p:spPr>
          <a:xfrm>
            <a:off x="9158209" y="4667204"/>
            <a:ext cx="2521331"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dirty="0" err="1"/>
              <a:t>Eventing</a:t>
            </a:r>
            <a:endParaRPr lang="nl-NL" dirty="0"/>
          </a:p>
        </p:txBody>
      </p:sp>
      <p:pic>
        <p:nvPicPr>
          <p:cNvPr id="2058" name="Picture 10" descr="File:Workflow.svg">
            <a:extLst>
              <a:ext uri="{FF2B5EF4-FFF2-40B4-BE49-F238E27FC236}">
                <a16:creationId xmlns:a16="http://schemas.microsoft.com/office/drawing/2014/main" id="{1CC27EF4-BEF9-42D2-821E-A1F6C6C7C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893" y="2054187"/>
            <a:ext cx="2319454" cy="25022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85978CC-2DD8-43AC-899E-2B62E35F9BB6}"/>
              </a:ext>
            </a:extLst>
          </p:cNvPr>
          <p:cNvPicPr>
            <a:picLocks noChangeAspect="1"/>
          </p:cNvPicPr>
          <p:nvPr/>
        </p:nvPicPr>
        <p:blipFill>
          <a:blip r:embed="rId3"/>
          <a:stretch>
            <a:fillRect/>
          </a:stretch>
        </p:blipFill>
        <p:spPr>
          <a:xfrm>
            <a:off x="4616286" y="2461020"/>
            <a:ext cx="2959428" cy="1935959"/>
          </a:xfrm>
          <a:prstGeom prst="rect">
            <a:avLst/>
          </a:prstGeom>
        </p:spPr>
      </p:pic>
      <p:grpSp>
        <p:nvGrpSpPr>
          <p:cNvPr id="20" name="Group 19">
            <a:extLst>
              <a:ext uri="{FF2B5EF4-FFF2-40B4-BE49-F238E27FC236}">
                <a16:creationId xmlns:a16="http://schemas.microsoft.com/office/drawing/2014/main" id="{B6B3D71A-B455-4B21-A670-69DEB845725F}"/>
              </a:ext>
            </a:extLst>
          </p:cNvPr>
          <p:cNvGrpSpPr/>
          <p:nvPr/>
        </p:nvGrpSpPr>
        <p:grpSpPr>
          <a:xfrm>
            <a:off x="8965653" y="2765506"/>
            <a:ext cx="2959427" cy="1428125"/>
            <a:chOff x="9144815" y="2919040"/>
            <a:chExt cx="2521331" cy="1172431"/>
          </a:xfrm>
        </p:grpSpPr>
        <p:pic>
          <p:nvPicPr>
            <p:cNvPr id="18" name="Picture 17">
              <a:extLst>
                <a:ext uri="{FF2B5EF4-FFF2-40B4-BE49-F238E27FC236}">
                  <a16:creationId xmlns:a16="http://schemas.microsoft.com/office/drawing/2014/main" id="{83895E0A-3ED9-44BF-A7FA-92701FBCD329}"/>
                </a:ext>
              </a:extLst>
            </p:cNvPr>
            <p:cNvPicPr>
              <a:picLocks noChangeAspect="1"/>
            </p:cNvPicPr>
            <p:nvPr/>
          </p:nvPicPr>
          <p:blipFill>
            <a:blip r:embed="rId4"/>
            <a:stretch>
              <a:fillRect/>
            </a:stretch>
          </p:blipFill>
          <p:spPr>
            <a:xfrm>
              <a:off x="9144815" y="2919040"/>
              <a:ext cx="2521331" cy="1172431"/>
            </a:xfrm>
            <a:prstGeom prst="rect">
              <a:avLst/>
            </a:prstGeom>
          </p:spPr>
        </p:pic>
        <p:pic>
          <p:nvPicPr>
            <p:cNvPr id="19" name="Picture 18">
              <a:extLst>
                <a:ext uri="{FF2B5EF4-FFF2-40B4-BE49-F238E27FC236}">
                  <a16:creationId xmlns:a16="http://schemas.microsoft.com/office/drawing/2014/main" id="{AE703805-213F-433E-9092-7634DFCD17FA}"/>
                </a:ext>
              </a:extLst>
            </p:cNvPr>
            <p:cNvPicPr>
              <a:picLocks noChangeAspect="1"/>
            </p:cNvPicPr>
            <p:nvPr/>
          </p:nvPicPr>
          <p:blipFill>
            <a:blip r:embed="rId5"/>
            <a:stretch>
              <a:fillRect/>
            </a:stretch>
          </p:blipFill>
          <p:spPr>
            <a:xfrm>
              <a:off x="9204437" y="3034470"/>
              <a:ext cx="2356948" cy="938756"/>
            </a:xfrm>
            <a:prstGeom prst="rect">
              <a:avLst/>
            </a:prstGeom>
          </p:spPr>
        </p:pic>
      </p:grpSp>
    </p:spTree>
    <p:extLst>
      <p:ext uri="{BB962C8B-B14F-4D97-AF65-F5344CB8AC3E}">
        <p14:creationId xmlns:p14="http://schemas.microsoft.com/office/powerpoint/2010/main" val="1948908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8"/>
                                        </p:tgtEl>
                                        <p:attrNameLst>
                                          <p:attrName>style.visibility</p:attrName>
                                        </p:attrNameLst>
                                      </p:cBhvr>
                                      <p:to>
                                        <p:strVal val="visible"/>
                                      </p:to>
                                    </p:set>
                                    <p:animEffect transition="in" filter="fade">
                                      <p:cBhvr>
                                        <p:cTn id="10" dur="500"/>
                                        <p:tgtEl>
                                          <p:spTgt spid="20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0B663-4CCA-4ADB-89E8-E9CC0D6A5206}"/>
              </a:ext>
            </a:extLst>
          </p:cNvPr>
          <p:cNvSpPr>
            <a:spLocks noGrp="1"/>
          </p:cNvSpPr>
          <p:nvPr>
            <p:ph type="title"/>
          </p:nvPr>
        </p:nvSpPr>
        <p:spPr/>
        <p:txBody>
          <a:bodyPr/>
          <a:lstStyle/>
          <a:p>
            <a:r>
              <a:rPr lang="en-US" dirty="0"/>
              <a:t>Workflow</a:t>
            </a:r>
            <a:endParaRPr lang="nl-NL" dirty="0"/>
          </a:p>
        </p:txBody>
      </p:sp>
    </p:spTree>
    <p:extLst>
      <p:ext uri="{BB962C8B-B14F-4D97-AF65-F5344CB8AC3E}">
        <p14:creationId xmlns:p14="http://schemas.microsoft.com/office/powerpoint/2010/main" val="23605678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0129" y="1319754"/>
            <a:ext cx="5825871" cy="4912114"/>
          </a:xfrm>
        </p:spPr>
        <p:txBody>
          <a:bodyPr/>
          <a:lstStyle/>
          <a:p>
            <a:pPr>
              <a:spcAft>
                <a:spcPts val="2353"/>
              </a:spcAft>
            </a:pPr>
            <a:r>
              <a:rPr lang="en-US" sz="3200" dirty="0"/>
              <a:t>Visual Designer </a:t>
            </a:r>
          </a:p>
          <a:p>
            <a:pPr>
              <a:spcAft>
                <a:spcPts val="2353"/>
              </a:spcAft>
            </a:pPr>
            <a:r>
              <a:rPr lang="en-US" sz="3200" dirty="0"/>
              <a:t>Workflow, triggers and actions</a:t>
            </a:r>
          </a:p>
          <a:p>
            <a:pPr>
              <a:spcAft>
                <a:spcPts val="2353"/>
              </a:spcAft>
            </a:pPr>
            <a:r>
              <a:rPr lang="en-US" sz="3200" dirty="0"/>
              <a:t>Applications, data and services</a:t>
            </a:r>
          </a:p>
          <a:p>
            <a:pPr>
              <a:spcAft>
                <a:spcPts val="2353"/>
              </a:spcAft>
            </a:pPr>
            <a:r>
              <a:rPr lang="en-US" sz="3200" dirty="0"/>
              <a:t>Enterprise Integration</a:t>
            </a:r>
          </a:p>
          <a:p>
            <a:pPr>
              <a:spcAft>
                <a:spcPts val="2353"/>
              </a:spcAft>
            </a:pPr>
            <a:r>
              <a:rPr lang="en-US" sz="3200" dirty="0"/>
              <a:t>Create, deploy, manage and monitor</a:t>
            </a:r>
          </a:p>
        </p:txBody>
      </p:sp>
      <p:sp>
        <p:nvSpPr>
          <p:cNvPr id="2" name="Title 1"/>
          <p:cNvSpPr>
            <a:spLocks noGrp="1"/>
          </p:cNvSpPr>
          <p:nvPr>
            <p:ph type="title"/>
          </p:nvPr>
        </p:nvSpPr>
        <p:spPr>
          <a:xfrm>
            <a:off x="270128" y="293235"/>
            <a:ext cx="7257711" cy="899537"/>
          </a:xfrm>
        </p:spPr>
        <p:txBody>
          <a:bodyPr/>
          <a:lstStyle/>
          <a:p>
            <a:pPr>
              <a:spcAft>
                <a:spcPts val="588"/>
              </a:spcAft>
              <a:tabLst>
                <a:tab pos="1515473" algn="l"/>
              </a:tabLst>
            </a:pPr>
            <a:r>
              <a:rPr lang="en-US" dirty="0"/>
              <a:t>Logic Apps</a:t>
            </a:r>
          </a:p>
        </p:txBody>
      </p:sp>
      <p:grpSp>
        <p:nvGrpSpPr>
          <p:cNvPr id="15" name="Group 14"/>
          <p:cNvGrpSpPr/>
          <p:nvPr/>
        </p:nvGrpSpPr>
        <p:grpSpPr>
          <a:xfrm>
            <a:off x="8243572" y="974"/>
            <a:ext cx="3947565" cy="6856055"/>
            <a:chOff x="8409182" y="0"/>
            <a:chExt cx="4027293" cy="6994525"/>
          </a:xfrm>
        </p:grpSpPr>
        <p:sp>
          <p:nvSpPr>
            <p:cNvPr id="4" name="Rectangle 3"/>
            <p:cNvSpPr/>
            <p:nvPr/>
          </p:nvSpPr>
          <p:spPr bwMode="auto">
            <a:xfrm>
              <a:off x="8409182" y="0"/>
              <a:ext cx="4027293"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err="1"/>
            </a:p>
          </p:txBody>
        </p:sp>
        <p:grpSp>
          <p:nvGrpSpPr>
            <p:cNvPr id="8" name="Group 7"/>
            <p:cNvGrpSpPr/>
            <p:nvPr/>
          </p:nvGrpSpPr>
          <p:grpSpPr>
            <a:xfrm>
              <a:off x="9324507" y="2941801"/>
              <a:ext cx="2028656" cy="1110923"/>
              <a:chOff x="7712710" y="2866532"/>
              <a:chExt cx="900970" cy="493385"/>
            </a:xfrm>
          </p:grpSpPr>
          <p:sp>
            <p:nvSpPr>
              <p:cNvPr id="9" name="Rectangle 8"/>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err="1"/>
              </a:p>
            </p:txBody>
          </p:sp>
          <p:sp>
            <p:nvSpPr>
              <p:cNvPr id="10" name="Rectangle 9"/>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err="1"/>
              </a:p>
            </p:txBody>
          </p:sp>
          <p:sp>
            <p:nvSpPr>
              <p:cNvPr id="11" name="Rectangle 10"/>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err="1"/>
              </a:p>
            </p:txBody>
          </p:sp>
          <p:sp>
            <p:nvSpPr>
              <p:cNvPr id="12" name="Left Brace 11"/>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p>
            </p:txBody>
          </p:sp>
          <p:sp>
            <p:nvSpPr>
              <p:cNvPr id="13" name="Left Brace 12"/>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p>
            </p:txBody>
          </p:sp>
          <p:sp>
            <p:nvSpPr>
              <p:cNvPr id="14" name="Left Brace 13"/>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p>
            </p:txBody>
          </p:sp>
        </p:grpSp>
      </p:grpSp>
      <p:sp>
        <p:nvSpPr>
          <p:cNvPr id="18" name="Rectangle 17">
            <a:extLst/>
          </p:cNvPr>
          <p:cNvSpPr/>
          <p:nvPr/>
        </p:nvSpPr>
        <p:spPr bwMode="auto">
          <a:xfrm>
            <a:off x="7667980" y="1460"/>
            <a:ext cx="4663298" cy="685605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err="1"/>
          </a:p>
        </p:txBody>
      </p:sp>
      <p:pic>
        <p:nvPicPr>
          <p:cNvPr id="16" name="Picture Placeholder 11">
            <a:extLst>
              <a:ext uri="{FF2B5EF4-FFF2-40B4-BE49-F238E27FC236}">
                <a16:creationId xmlns:a16="http://schemas.microsoft.com/office/drawing/2014/main" id="{359DC07C-6E69-4F57-B237-0EE1CA7A2DC3}"/>
              </a:ext>
            </a:extLst>
          </p:cNvPr>
          <p:cNvPicPr>
            <a:picLocks noChangeAspect="1"/>
          </p:cNvPicPr>
          <p:nvPr/>
        </p:nvPicPr>
        <p:blipFill>
          <a:blip r:embed="rId3" cstate="screen">
            <a:extLst>
              <a:ext uri="{28A0092B-C50C-407E-A947-70E740481C1C}">
                <a14:useLocalDpi xmlns:a14="http://schemas.microsoft.com/office/drawing/2010/main"/>
              </a:ext>
            </a:extLst>
          </a:blip>
          <a:srcRect l="20887" r="20887"/>
          <a:stretch>
            <a:fillRect/>
          </a:stretch>
        </p:blipFill>
        <p:spPr>
          <a:xfrm>
            <a:off x="6236834" y="11260"/>
            <a:ext cx="6094444" cy="6856100"/>
          </a:xfrm>
          <a:prstGeom prst="rect">
            <a:avLst/>
          </a:prstGeom>
        </p:spPr>
      </p:pic>
    </p:spTree>
    <p:extLst>
      <p:ext uri="{BB962C8B-B14F-4D97-AF65-F5344CB8AC3E}">
        <p14:creationId xmlns:p14="http://schemas.microsoft.com/office/powerpoint/2010/main" val="171813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EAB4BC6-5B9D-4629-B82C-6394E3CC07F3}"/>
              </a:ext>
            </a:extLst>
          </p:cNvPr>
          <p:cNvSpPr>
            <a:spLocks noGrp="1"/>
          </p:cNvSpPr>
          <p:nvPr>
            <p:ph type="body" sz="quarter" idx="10"/>
          </p:nvPr>
        </p:nvSpPr>
        <p:spPr>
          <a:xfrm>
            <a:off x="269239" y="1189177"/>
            <a:ext cx="11653523" cy="4686219"/>
          </a:xfrm>
        </p:spPr>
        <p:txBody>
          <a:bodyPr/>
          <a:lstStyle/>
          <a:p>
            <a:pPr marL="0" indent="0" defTabSz="1218483">
              <a:spcAft>
                <a:spcPts val="392"/>
              </a:spcAft>
              <a:buNone/>
              <a:defRPr/>
            </a:pPr>
            <a:r>
              <a:rPr lang="en-US" dirty="0"/>
              <a:t>Cloud APIs and platform functionality</a:t>
            </a:r>
          </a:p>
          <a:p>
            <a:pPr marL="0" lvl="1" indent="0" defTabSz="914192">
              <a:spcBef>
                <a:spcPts val="0"/>
              </a:spcBef>
              <a:spcAft>
                <a:spcPts val="600"/>
              </a:spcAft>
              <a:buNone/>
              <a:defRPr/>
            </a:pPr>
            <a:r>
              <a:rPr lang="en-US" dirty="0"/>
              <a:t>Nearly 200 OOTB connectors</a:t>
            </a:r>
          </a:p>
          <a:p>
            <a:pPr marL="0" lvl="1" indent="0" defTabSz="914192">
              <a:spcBef>
                <a:spcPts val="0"/>
              </a:spcBef>
              <a:spcAft>
                <a:spcPts val="600"/>
              </a:spcAft>
              <a:buNone/>
              <a:defRPr/>
            </a:pPr>
            <a:r>
              <a:rPr lang="en-US" dirty="0"/>
              <a:t>Hosted and managed</a:t>
            </a:r>
          </a:p>
          <a:p>
            <a:pPr marL="0" lvl="1" indent="0" defTabSz="914192">
              <a:spcBef>
                <a:spcPts val="0"/>
              </a:spcBef>
              <a:spcAft>
                <a:spcPts val="600"/>
              </a:spcAft>
              <a:buNone/>
              <a:defRPr/>
            </a:pPr>
            <a:r>
              <a:rPr lang="en-US" dirty="0"/>
              <a:t>Scalable</a:t>
            </a:r>
          </a:p>
          <a:p>
            <a:pPr marL="0" lvl="1" indent="0" defTabSz="914192">
              <a:spcBef>
                <a:spcPts val="0"/>
              </a:spcBef>
              <a:spcAft>
                <a:spcPts val="600"/>
              </a:spcAft>
              <a:buNone/>
              <a:defRPr/>
            </a:pPr>
            <a:r>
              <a:rPr lang="en-US" dirty="0"/>
              <a:t>Rapid development</a:t>
            </a:r>
          </a:p>
          <a:p>
            <a:pPr marL="0" indent="0" defTabSz="1218483">
              <a:spcAft>
                <a:spcPts val="392"/>
              </a:spcAft>
              <a:buNone/>
              <a:defRPr/>
            </a:pPr>
            <a:endParaRPr lang="en-US" sz="2353" dirty="0">
              <a:latin typeface="+mn-lt"/>
            </a:endParaRPr>
          </a:p>
          <a:p>
            <a:pPr marL="0" indent="0" defTabSz="1218483">
              <a:spcAft>
                <a:spcPts val="392"/>
              </a:spcAft>
              <a:buNone/>
              <a:defRPr/>
            </a:pPr>
            <a:r>
              <a:rPr lang="en-US" dirty="0"/>
              <a:t>API connections</a:t>
            </a:r>
          </a:p>
          <a:p>
            <a:pPr marL="0" lvl="1" indent="0" defTabSz="914192">
              <a:spcBef>
                <a:spcPts val="0"/>
              </a:spcBef>
              <a:spcAft>
                <a:spcPts val="600"/>
              </a:spcAft>
              <a:buNone/>
              <a:defRPr/>
            </a:pPr>
            <a:r>
              <a:rPr lang="en-US" dirty="0"/>
              <a:t>Authenticate once and reuse</a:t>
            </a:r>
          </a:p>
          <a:p>
            <a:pPr marL="0" lvl="1" indent="0" defTabSz="914192">
              <a:spcBef>
                <a:spcPts val="0"/>
              </a:spcBef>
              <a:spcAft>
                <a:spcPts val="600"/>
              </a:spcAft>
              <a:buNone/>
              <a:defRPr/>
            </a:pPr>
            <a:r>
              <a:rPr lang="en-US" dirty="0"/>
              <a:t>Simple to deploy</a:t>
            </a:r>
          </a:p>
          <a:p>
            <a:pPr marL="0" lvl="1" indent="0" defTabSz="914192">
              <a:spcBef>
                <a:spcPts val="0"/>
              </a:spcBef>
              <a:spcAft>
                <a:spcPts val="600"/>
              </a:spcAft>
              <a:buNone/>
              <a:defRPr/>
            </a:pPr>
            <a:r>
              <a:rPr lang="en-US" dirty="0"/>
              <a:t>Easily manageable</a:t>
            </a:r>
          </a:p>
        </p:txBody>
      </p:sp>
      <p:sp>
        <p:nvSpPr>
          <p:cNvPr id="7" name="Title 6">
            <a:extLst>
              <a:ext uri="{FF2B5EF4-FFF2-40B4-BE49-F238E27FC236}">
                <a16:creationId xmlns:a16="http://schemas.microsoft.com/office/drawing/2014/main" id="{C2C47F39-2EFD-4F6A-A395-5C30CACA4B6C}"/>
              </a:ext>
            </a:extLst>
          </p:cNvPr>
          <p:cNvSpPr>
            <a:spLocks noGrp="1"/>
          </p:cNvSpPr>
          <p:nvPr>
            <p:ph type="title"/>
          </p:nvPr>
        </p:nvSpPr>
        <p:spPr/>
        <p:txBody>
          <a:bodyPr/>
          <a:lstStyle/>
          <a:p>
            <a:r>
              <a:rPr lang="en-NZ" dirty="0"/>
              <a:t>Connected</a:t>
            </a:r>
            <a:endParaRPr lang="nl-NL" dirty="0"/>
          </a:p>
        </p:txBody>
      </p:sp>
    </p:spTree>
    <p:extLst>
      <p:ext uri="{BB962C8B-B14F-4D97-AF65-F5344CB8AC3E}">
        <p14:creationId xmlns:p14="http://schemas.microsoft.com/office/powerpoint/2010/main" val="99964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nl-NL"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3" name="Text Placeholder 2"/>
          <p:cNvSpPr>
            <a:spLocks noGrp="1"/>
          </p:cNvSpPr>
          <p:nvPr>
            <p:ph type="body" sz="quarter" idx="11"/>
          </p:nvPr>
        </p:nvSpPr>
        <p:spPr/>
        <p:txBody>
          <a:bodyPr/>
          <a:lstStyle/>
          <a:p>
            <a:r>
              <a:rPr lang="nl-NL" dirty="0" err="1">
                <a:solidFill>
                  <a:schemeClr val="tx1"/>
                </a:solidFill>
              </a:rPr>
              <a:t>Thank</a:t>
            </a:r>
            <a:r>
              <a:rPr lang="nl-NL" dirty="0">
                <a:solidFill>
                  <a:schemeClr val="tx1"/>
                </a:solidFill>
              </a:rPr>
              <a:t> </a:t>
            </a:r>
            <a:r>
              <a:rPr lang="nl-NL" dirty="0" err="1">
                <a:solidFill>
                  <a:schemeClr val="tx1"/>
                </a:solidFill>
              </a:rPr>
              <a:t>you</a:t>
            </a:r>
            <a:r>
              <a:rPr lang="nl-NL" dirty="0">
                <a:solidFill>
                  <a:schemeClr val="tx1"/>
                </a:solidFill>
              </a:rPr>
              <a:t> </a:t>
            </a:r>
            <a:r>
              <a:rPr lang="nl-NL" err="1">
                <a:solidFill>
                  <a:schemeClr val="tx1"/>
                </a:solidFill>
              </a:rPr>
              <a:t>for</a:t>
            </a:r>
            <a:r>
              <a:rPr lang="nl-NL">
                <a:solidFill>
                  <a:schemeClr val="tx1"/>
                </a:solidFill>
              </a:rPr>
              <a:t> sponsoring and hosting!</a:t>
            </a:r>
            <a:endParaRPr lang="nl-NL" dirty="0">
              <a:solidFill>
                <a:schemeClr val="tx1"/>
              </a:solidFill>
            </a:endParaRPr>
          </a:p>
        </p:txBody>
      </p:sp>
      <p:pic>
        <p:nvPicPr>
          <p:cNvPr id="6" name="Picture 4" descr="Afbeeldingsresultaat voor motion10 logo">
            <a:extLst>
              <a:ext uri="{FF2B5EF4-FFF2-40B4-BE49-F238E27FC236}">
                <a16:creationId xmlns:a16="http://schemas.microsoft.com/office/drawing/2014/main" id="{1A6A9BB2-1FE2-4E15-A8E0-25CC82F38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726" y="445857"/>
            <a:ext cx="8953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2337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dirty="0">
                <a:gradFill>
                  <a:gsLst>
                    <a:gs pos="2917">
                      <a:srgbClr val="FFFFFF"/>
                    </a:gs>
                    <a:gs pos="30000">
                      <a:srgbClr val="FFFFFF"/>
                    </a:gs>
                  </a:gsLst>
                  <a:lin ang="5400000" scaled="0"/>
                </a:gradFill>
                <a:latin typeface="Segoe UI Light"/>
              </a:rPr>
              <a:t>Custom Connectors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F1489C0-C535-4C28-A6A9-9EFB3BBF66EF}"/>
              </a:ext>
            </a:extLst>
          </p:cNvPr>
          <p:cNvPicPr>
            <a:picLocks noChangeAspect="1"/>
          </p:cNvPicPr>
          <p:nvPr/>
        </p:nvPicPr>
        <p:blipFill rotWithShape="1">
          <a:blip r:embed="rId3"/>
          <a:srcRect t="770" b="-1"/>
          <a:stretch/>
        </p:blipFill>
        <p:spPr>
          <a:xfrm>
            <a:off x="5003266" y="53790"/>
            <a:ext cx="6582721" cy="6812671"/>
          </a:xfrm>
          <a:prstGeom prst="rect">
            <a:avLst/>
          </a:prstGeom>
          <a:ln>
            <a:solidFill>
              <a:schemeClr val="bg1"/>
            </a:solidFill>
          </a:ln>
        </p:spPr>
      </p:pic>
    </p:spTree>
    <p:extLst>
      <p:ext uri="{BB962C8B-B14F-4D97-AF65-F5344CB8AC3E}">
        <p14:creationId xmlns:p14="http://schemas.microsoft.com/office/powerpoint/2010/main" val="84790647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5" y="972"/>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dirty="0">
                <a:gradFill>
                  <a:gsLst>
                    <a:gs pos="2917">
                      <a:srgbClr val="FFFFFF"/>
                    </a:gs>
                    <a:gs pos="30000">
                      <a:srgbClr val="FFFFFF"/>
                    </a:gs>
                  </a:gsLst>
                  <a:lin ang="5400000" scaled="0"/>
                </a:gradFill>
                <a:latin typeface="Segoe UI Light"/>
              </a:rPr>
              <a:t>Monitoring &amp; Tracking</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92E2C95D-1CE6-42D5-A37D-B338DA0B7F84}"/>
              </a:ext>
            </a:extLst>
          </p:cNvPr>
          <p:cNvSpPr txBox="1">
            <a:spLocks/>
          </p:cNvSpPr>
          <p:nvPr/>
        </p:nvSpPr>
        <p:spPr>
          <a:xfrm>
            <a:off x="4475353" y="1189177"/>
            <a:ext cx="7447409" cy="470994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dirty="0"/>
              <a:t>Trigger &amp; Run History</a:t>
            </a:r>
          </a:p>
          <a:p>
            <a:pPr marL="0" indent="0">
              <a:buFont typeface="Arial" pitchFamily="34" charset="0"/>
              <a:buNone/>
            </a:pPr>
            <a:r>
              <a:rPr lang="en-US" dirty="0"/>
              <a:t>Monitoring view</a:t>
            </a:r>
          </a:p>
          <a:p>
            <a:pPr marL="0" indent="0">
              <a:buFont typeface="Arial" pitchFamily="34" charset="0"/>
              <a:buNone/>
            </a:pPr>
            <a:r>
              <a:rPr lang="en-US" dirty="0"/>
              <a:t>Diagnostics</a:t>
            </a:r>
            <a:endParaRPr lang="nl-NL" dirty="0"/>
          </a:p>
          <a:p>
            <a:pPr marL="0" indent="0">
              <a:buFont typeface="Arial" pitchFamily="34" charset="0"/>
              <a:buNone/>
            </a:pPr>
            <a:r>
              <a:rPr lang="en-US" dirty="0"/>
              <a:t>Alerts</a:t>
            </a:r>
          </a:p>
          <a:p>
            <a:pPr marL="0" indent="0">
              <a:buFont typeface="Arial" pitchFamily="34" charset="0"/>
              <a:buNone/>
            </a:pPr>
            <a:r>
              <a:rPr lang="en-US" dirty="0"/>
              <a:t>Tracked properties</a:t>
            </a:r>
            <a:endParaRPr lang="nl-NL" dirty="0"/>
          </a:p>
        </p:txBody>
      </p:sp>
    </p:spTree>
    <p:extLst>
      <p:ext uri="{BB962C8B-B14F-4D97-AF65-F5344CB8AC3E}">
        <p14:creationId xmlns:p14="http://schemas.microsoft.com/office/powerpoint/2010/main" val="1239308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211"/>
          <p:cNvSpPr/>
          <p:nvPr/>
        </p:nvSpPr>
        <p:spPr bwMode="auto">
          <a:xfrm>
            <a:off x="9208703" y="968937"/>
            <a:ext cx="2365990" cy="5659462"/>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91" name="Rectangle 190"/>
          <p:cNvSpPr/>
          <p:nvPr/>
        </p:nvSpPr>
        <p:spPr bwMode="auto">
          <a:xfrm>
            <a:off x="6730493" y="970471"/>
            <a:ext cx="2365990" cy="5659462"/>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2" name="Title 1"/>
          <p:cNvSpPr>
            <a:spLocks noGrp="1"/>
          </p:cNvSpPr>
          <p:nvPr>
            <p:ph type="title"/>
          </p:nvPr>
        </p:nvSpPr>
        <p:spPr>
          <a:xfrm>
            <a:off x="269244" y="289959"/>
            <a:ext cx="4225335" cy="1659572"/>
          </a:xfrm>
        </p:spPr>
        <p:txBody>
          <a:bodyPr/>
          <a:lstStyle/>
          <a:p>
            <a:r>
              <a:rPr lang="en-US" dirty="0"/>
              <a:t>Hybrid Integration</a:t>
            </a:r>
          </a:p>
        </p:txBody>
      </p:sp>
      <p:sp>
        <p:nvSpPr>
          <p:cNvPr id="5" name="Rectangle 4"/>
          <p:cNvSpPr/>
          <p:nvPr/>
        </p:nvSpPr>
        <p:spPr bwMode="auto">
          <a:xfrm>
            <a:off x="4259087" y="970471"/>
            <a:ext cx="2365990" cy="5659462"/>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325" y="1178355"/>
            <a:ext cx="618831" cy="618831"/>
          </a:xfrm>
          <a:prstGeom prst="rect">
            <a:avLst/>
          </a:prstGeom>
        </p:spPr>
      </p:pic>
      <p:cxnSp>
        <p:nvCxnSpPr>
          <p:cNvPr id="7" name="Straight Connector 6"/>
          <p:cNvCxnSpPr/>
          <p:nvPr/>
        </p:nvCxnSpPr>
        <p:spPr>
          <a:xfrm>
            <a:off x="4208351" y="4095736"/>
            <a:ext cx="7459951" cy="0"/>
          </a:xfrm>
          <a:prstGeom prst="line">
            <a:avLst/>
          </a:prstGeom>
          <a:ln w="57150">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80493" y="193340"/>
            <a:ext cx="2368003" cy="7784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On-premises Data Gateway</a:t>
            </a:r>
          </a:p>
        </p:txBody>
      </p:sp>
      <p:cxnSp>
        <p:nvCxnSpPr>
          <p:cNvPr id="132" name="Straight Arrow Connector 131"/>
          <p:cNvCxnSpPr>
            <a:cxnSpLocks/>
          </p:cNvCxnSpPr>
          <p:nvPr/>
        </p:nvCxnSpPr>
        <p:spPr>
          <a:xfrm>
            <a:off x="5425061" y="4196474"/>
            <a:ext cx="4347" cy="26892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cxnSpLocks/>
          </p:cNvCxnSpPr>
          <p:nvPr/>
        </p:nvCxnSpPr>
        <p:spPr>
          <a:xfrm>
            <a:off x="5419528" y="3000032"/>
            <a:ext cx="0" cy="26892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4" name="Group 4"/>
          <p:cNvGrpSpPr>
            <a:grpSpLocks noChangeAspect="1"/>
          </p:cNvGrpSpPr>
          <p:nvPr/>
        </p:nvGrpSpPr>
        <p:grpSpPr bwMode="auto">
          <a:xfrm>
            <a:off x="5121920" y="4530859"/>
            <a:ext cx="647418" cy="648975"/>
            <a:chOff x="3826" y="3056"/>
            <a:chExt cx="416" cy="417"/>
          </a:xfrm>
        </p:grpSpPr>
        <p:sp>
          <p:nvSpPr>
            <p:cNvPr id="135"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6"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7"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8"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9"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0"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49" name="Group 22"/>
          <p:cNvGrpSpPr>
            <a:grpSpLocks noChangeAspect="1"/>
          </p:cNvGrpSpPr>
          <p:nvPr/>
        </p:nvGrpSpPr>
        <p:grpSpPr bwMode="auto">
          <a:xfrm>
            <a:off x="5140420" y="2194767"/>
            <a:ext cx="647418" cy="549372"/>
            <a:chOff x="3796" y="1814"/>
            <a:chExt cx="416" cy="353"/>
          </a:xfrm>
        </p:grpSpPr>
        <p:sp>
          <p:nvSpPr>
            <p:cNvPr id="150" name="AutoShape 21"/>
            <p:cNvSpPr>
              <a:spLocks noChangeAspect="1" noChangeArrowheads="1" noTextEdit="1"/>
            </p:cNvSpPr>
            <p:nvPr/>
          </p:nvSpPr>
          <p:spPr bwMode="auto">
            <a:xfrm>
              <a:off x="3796" y="1816"/>
              <a:ext cx="4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1" name="Freeform 23"/>
            <p:cNvSpPr>
              <a:spLocks/>
            </p:cNvSpPr>
            <p:nvPr/>
          </p:nvSpPr>
          <p:spPr bwMode="auto">
            <a:xfrm>
              <a:off x="3796" y="1814"/>
              <a:ext cx="414" cy="353"/>
            </a:xfrm>
            <a:custGeom>
              <a:avLst/>
              <a:gdLst>
                <a:gd name="T0" fmla="*/ 173 w 200"/>
                <a:gd name="T1" fmla="*/ 59 h 170"/>
                <a:gd name="T2" fmla="*/ 175 w 200"/>
                <a:gd name="T3" fmla="*/ 48 h 170"/>
                <a:gd name="T4" fmla="*/ 126 w 200"/>
                <a:gd name="T5" fmla="*/ 0 h 170"/>
                <a:gd name="T6" fmla="*/ 83 w 200"/>
                <a:gd name="T7" fmla="*/ 27 h 170"/>
                <a:gd name="T8" fmla="*/ 59 w 200"/>
                <a:gd name="T9" fmla="*/ 17 h 170"/>
                <a:gd name="T10" fmla="*/ 24 w 200"/>
                <a:gd name="T11" fmla="*/ 51 h 170"/>
                <a:gd name="T12" fmla="*/ 25 w 200"/>
                <a:gd name="T13" fmla="*/ 59 h 170"/>
                <a:gd name="T14" fmla="*/ 0 w 200"/>
                <a:gd name="T15" fmla="*/ 95 h 170"/>
                <a:gd name="T16" fmla="*/ 40 w 200"/>
                <a:gd name="T17" fmla="*/ 134 h 170"/>
                <a:gd name="T18" fmla="*/ 43 w 200"/>
                <a:gd name="T19" fmla="*/ 134 h 170"/>
                <a:gd name="T20" fmla="*/ 80 w 200"/>
                <a:gd name="T21" fmla="*/ 170 h 170"/>
                <a:gd name="T22" fmla="*/ 112 w 200"/>
                <a:gd name="T23" fmla="*/ 151 h 170"/>
                <a:gd name="T24" fmla="*/ 129 w 200"/>
                <a:gd name="T25" fmla="*/ 158 h 170"/>
                <a:gd name="T26" fmla="*/ 156 w 200"/>
                <a:gd name="T27" fmla="*/ 134 h 170"/>
                <a:gd name="T28" fmla="*/ 160 w 200"/>
                <a:gd name="T29" fmla="*/ 134 h 170"/>
                <a:gd name="T30" fmla="*/ 200 w 200"/>
                <a:gd name="T31" fmla="*/ 95 h 170"/>
                <a:gd name="T32" fmla="*/ 173 w 200"/>
                <a:gd name="T33" fmla="*/ 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70">
                  <a:moveTo>
                    <a:pt x="173" y="59"/>
                  </a:moveTo>
                  <a:cubicBezTo>
                    <a:pt x="174" y="55"/>
                    <a:pt x="175" y="52"/>
                    <a:pt x="175" y="48"/>
                  </a:cubicBezTo>
                  <a:cubicBezTo>
                    <a:pt x="175" y="22"/>
                    <a:pt x="153" y="0"/>
                    <a:pt x="126" y="0"/>
                  </a:cubicBezTo>
                  <a:cubicBezTo>
                    <a:pt x="108" y="0"/>
                    <a:pt x="91" y="10"/>
                    <a:pt x="83" y="27"/>
                  </a:cubicBezTo>
                  <a:cubicBezTo>
                    <a:pt x="77" y="21"/>
                    <a:pt x="68" y="17"/>
                    <a:pt x="59" y="17"/>
                  </a:cubicBezTo>
                  <a:cubicBezTo>
                    <a:pt x="40" y="17"/>
                    <a:pt x="24" y="32"/>
                    <a:pt x="24" y="51"/>
                  </a:cubicBezTo>
                  <a:cubicBezTo>
                    <a:pt x="24" y="54"/>
                    <a:pt x="24" y="57"/>
                    <a:pt x="25" y="59"/>
                  </a:cubicBezTo>
                  <a:cubicBezTo>
                    <a:pt x="9" y="66"/>
                    <a:pt x="0" y="79"/>
                    <a:pt x="0" y="95"/>
                  </a:cubicBezTo>
                  <a:cubicBezTo>
                    <a:pt x="0" y="117"/>
                    <a:pt x="18" y="134"/>
                    <a:pt x="40" y="134"/>
                  </a:cubicBezTo>
                  <a:cubicBezTo>
                    <a:pt x="43" y="134"/>
                    <a:pt x="43" y="134"/>
                    <a:pt x="43" y="134"/>
                  </a:cubicBezTo>
                  <a:cubicBezTo>
                    <a:pt x="43" y="154"/>
                    <a:pt x="60" y="170"/>
                    <a:pt x="80" y="170"/>
                  </a:cubicBezTo>
                  <a:cubicBezTo>
                    <a:pt x="93" y="170"/>
                    <a:pt x="105" y="162"/>
                    <a:pt x="112" y="151"/>
                  </a:cubicBezTo>
                  <a:cubicBezTo>
                    <a:pt x="117" y="155"/>
                    <a:pt x="123" y="158"/>
                    <a:pt x="129" y="158"/>
                  </a:cubicBezTo>
                  <a:cubicBezTo>
                    <a:pt x="143" y="158"/>
                    <a:pt x="154" y="147"/>
                    <a:pt x="156" y="134"/>
                  </a:cubicBezTo>
                  <a:cubicBezTo>
                    <a:pt x="160" y="134"/>
                    <a:pt x="160" y="134"/>
                    <a:pt x="160" y="134"/>
                  </a:cubicBezTo>
                  <a:cubicBezTo>
                    <a:pt x="182" y="134"/>
                    <a:pt x="200" y="117"/>
                    <a:pt x="200" y="95"/>
                  </a:cubicBezTo>
                  <a:cubicBezTo>
                    <a:pt x="200" y="78"/>
                    <a:pt x="190" y="64"/>
                    <a:pt x="173" y="59"/>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2" name="Freeform 24"/>
            <p:cNvSpPr>
              <a:spLocks noEditPoints="1"/>
            </p:cNvSpPr>
            <p:nvPr/>
          </p:nvSpPr>
          <p:spPr bwMode="auto">
            <a:xfrm>
              <a:off x="3995" y="1872"/>
              <a:ext cx="134" cy="135"/>
            </a:xfrm>
            <a:custGeom>
              <a:avLst/>
              <a:gdLst>
                <a:gd name="T0" fmla="*/ 62 w 65"/>
                <a:gd name="T1" fmla="*/ 49 h 65"/>
                <a:gd name="T2" fmla="*/ 65 w 65"/>
                <a:gd name="T3" fmla="*/ 42 h 65"/>
                <a:gd name="T4" fmla="*/ 64 w 65"/>
                <a:gd name="T5" fmla="*/ 41 h 65"/>
                <a:gd name="T6" fmla="*/ 57 w 65"/>
                <a:gd name="T7" fmla="*/ 35 h 65"/>
                <a:gd name="T8" fmla="*/ 57 w 65"/>
                <a:gd name="T9" fmla="*/ 30 h 65"/>
                <a:gd name="T10" fmla="*/ 65 w 65"/>
                <a:gd name="T11" fmla="*/ 23 h 65"/>
                <a:gd name="T12" fmla="*/ 62 w 65"/>
                <a:gd name="T13" fmla="*/ 16 h 65"/>
                <a:gd name="T14" fmla="*/ 61 w 65"/>
                <a:gd name="T15" fmla="*/ 16 h 65"/>
                <a:gd name="T16" fmla="*/ 52 w 65"/>
                <a:gd name="T17" fmla="*/ 17 h 65"/>
                <a:gd name="T18" fmla="*/ 48 w 65"/>
                <a:gd name="T19" fmla="*/ 13 h 65"/>
                <a:gd name="T20" fmla="*/ 49 w 65"/>
                <a:gd name="T21" fmla="*/ 3 h 65"/>
                <a:gd name="T22" fmla="*/ 42 w 65"/>
                <a:gd name="T23" fmla="*/ 0 h 65"/>
                <a:gd name="T24" fmla="*/ 41 w 65"/>
                <a:gd name="T25" fmla="*/ 1 h 65"/>
                <a:gd name="T26" fmla="*/ 36 w 65"/>
                <a:gd name="T27" fmla="*/ 8 h 65"/>
                <a:gd name="T28" fmla="*/ 30 w 65"/>
                <a:gd name="T29" fmla="*/ 8 h 65"/>
                <a:gd name="T30" fmla="*/ 23 w 65"/>
                <a:gd name="T31" fmla="*/ 0 h 65"/>
                <a:gd name="T32" fmla="*/ 16 w 65"/>
                <a:gd name="T33" fmla="*/ 3 h 65"/>
                <a:gd name="T34" fmla="*/ 16 w 65"/>
                <a:gd name="T35" fmla="*/ 4 h 65"/>
                <a:gd name="T36" fmla="*/ 17 w 65"/>
                <a:gd name="T37" fmla="*/ 13 h 65"/>
                <a:gd name="T38" fmla="*/ 13 w 65"/>
                <a:gd name="T39" fmla="*/ 17 h 65"/>
                <a:gd name="T40" fmla="*/ 3 w 65"/>
                <a:gd name="T41" fmla="*/ 16 h 65"/>
                <a:gd name="T42" fmla="*/ 0 w 65"/>
                <a:gd name="T43" fmla="*/ 23 h 65"/>
                <a:gd name="T44" fmla="*/ 1 w 65"/>
                <a:gd name="T45" fmla="*/ 24 h 65"/>
                <a:gd name="T46" fmla="*/ 8 w 65"/>
                <a:gd name="T47" fmla="*/ 30 h 65"/>
                <a:gd name="T48" fmla="*/ 8 w 65"/>
                <a:gd name="T49" fmla="*/ 35 h 65"/>
                <a:gd name="T50" fmla="*/ 0 w 65"/>
                <a:gd name="T51" fmla="*/ 42 h 65"/>
                <a:gd name="T52" fmla="*/ 3 w 65"/>
                <a:gd name="T53" fmla="*/ 49 h 65"/>
                <a:gd name="T54" fmla="*/ 4 w 65"/>
                <a:gd name="T55" fmla="*/ 49 h 65"/>
                <a:gd name="T56" fmla="*/ 13 w 65"/>
                <a:gd name="T57" fmla="*/ 48 h 65"/>
                <a:gd name="T58" fmla="*/ 17 w 65"/>
                <a:gd name="T59" fmla="*/ 52 h 65"/>
                <a:gd name="T60" fmla="*/ 16 w 65"/>
                <a:gd name="T61" fmla="*/ 62 h 65"/>
                <a:gd name="T62" fmla="*/ 23 w 65"/>
                <a:gd name="T63" fmla="*/ 65 h 65"/>
                <a:gd name="T64" fmla="*/ 24 w 65"/>
                <a:gd name="T65" fmla="*/ 64 h 65"/>
                <a:gd name="T66" fmla="*/ 30 w 65"/>
                <a:gd name="T67" fmla="*/ 57 h 65"/>
                <a:gd name="T68" fmla="*/ 35 w 65"/>
                <a:gd name="T69" fmla="*/ 57 h 65"/>
                <a:gd name="T70" fmla="*/ 42 w 65"/>
                <a:gd name="T71" fmla="*/ 65 h 65"/>
                <a:gd name="T72" fmla="*/ 49 w 65"/>
                <a:gd name="T73" fmla="*/ 62 h 65"/>
                <a:gd name="T74" fmla="*/ 49 w 65"/>
                <a:gd name="T75" fmla="*/ 61 h 65"/>
                <a:gd name="T76" fmla="*/ 48 w 65"/>
                <a:gd name="T77" fmla="*/ 52 h 65"/>
                <a:gd name="T78" fmla="*/ 52 w 65"/>
                <a:gd name="T79" fmla="*/ 48 h 65"/>
                <a:gd name="T80" fmla="*/ 62 w 65"/>
                <a:gd name="T81" fmla="*/ 49 h 65"/>
                <a:gd name="T82" fmla="*/ 27 w 65"/>
                <a:gd name="T83" fmla="*/ 47 h 65"/>
                <a:gd name="T84" fmla="*/ 18 w 65"/>
                <a:gd name="T85" fmla="*/ 26 h 65"/>
                <a:gd name="T86" fmla="*/ 39 w 65"/>
                <a:gd name="T87" fmla="*/ 18 h 65"/>
                <a:gd name="T88" fmla="*/ 47 w 65"/>
                <a:gd name="T89" fmla="*/ 39 h 65"/>
                <a:gd name="T90" fmla="*/ 27 w 65"/>
                <a:gd name="T9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65">
                  <a:moveTo>
                    <a:pt x="62" y="49"/>
                  </a:moveTo>
                  <a:cubicBezTo>
                    <a:pt x="65" y="42"/>
                    <a:pt x="65" y="42"/>
                    <a:pt x="65" y="42"/>
                  </a:cubicBezTo>
                  <a:cubicBezTo>
                    <a:pt x="64" y="41"/>
                    <a:pt x="64" y="41"/>
                    <a:pt x="64" y="41"/>
                  </a:cubicBezTo>
                  <a:cubicBezTo>
                    <a:pt x="57" y="35"/>
                    <a:pt x="57" y="35"/>
                    <a:pt x="57" y="35"/>
                  </a:cubicBezTo>
                  <a:cubicBezTo>
                    <a:pt x="57" y="30"/>
                    <a:pt x="57" y="30"/>
                    <a:pt x="57" y="30"/>
                  </a:cubicBezTo>
                  <a:cubicBezTo>
                    <a:pt x="65" y="23"/>
                    <a:pt x="65" y="23"/>
                    <a:pt x="65" y="23"/>
                  </a:cubicBezTo>
                  <a:cubicBezTo>
                    <a:pt x="62" y="16"/>
                    <a:pt x="62" y="16"/>
                    <a:pt x="62" y="16"/>
                  </a:cubicBezTo>
                  <a:cubicBezTo>
                    <a:pt x="61" y="16"/>
                    <a:pt x="61" y="16"/>
                    <a:pt x="61" y="16"/>
                  </a:cubicBezTo>
                  <a:cubicBezTo>
                    <a:pt x="52" y="17"/>
                    <a:pt x="52" y="17"/>
                    <a:pt x="52" y="17"/>
                  </a:cubicBezTo>
                  <a:cubicBezTo>
                    <a:pt x="48" y="13"/>
                    <a:pt x="48" y="13"/>
                    <a:pt x="48" y="13"/>
                  </a:cubicBezTo>
                  <a:cubicBezTo>
                    <a:pt x="49" y="3"/>
                    <a:pt x="49" y="3"/>
                    <a:pt x="49" y="3"/>
                  </a:cubicBezTo>
                  <a:cubicBezTo>
                    <a:pt x="42" y="0"/>
                    <a:pt x="42" y="0"/>
                    <a:pt x="42" y="0"/>
                  </a:cubicBezTo>
                  <a:cubicBezTo>
                    <a:pt x="41" y="1"/>
                    <a:pt x="41" y="1"/>
                    <a:pt x="41" y="1"/>
                  </a:cubicBezTo>
                  <a:cubicBezTo>
                    <a:pt x="36" y="8"/>
                    <a:pt x="36" y="8"/>
                    <a:pt x="36" y="8"/>
                  </a:cubicBezTo>
                  <a:cubicBezTo>
                    <a:pt x="30" y="8"/>
                    <a:pt x="30" y="8"/>
                    <a:pt x="30" y="8"/>
                  </a:cubicBezTo>
                  <a:cubicBezTo>
                    <a:pt x="23" y="0"/>
                    <a:pt x="23" y="0"/>
                    <a:pt x="23" y="0"/>
                  </a:cubicBezTo>
                  <a:cubicBezTo>
                    <a:pt x="16" y="3"/>
                    <a:pt x="16" y="3"/>
                    <a:pt x="16" y="3"/>
                  </a:cubicBezTo>
                  <a:cubicBezTo>
                    <a:pt x="16" y="4"/>
                    <a:pt x="16" y="4"/>
                    <a:pt x="16" y="4"/>
                  </a:cubicBezTo>
                  <a:cubicBezTo>
                    <a:pt x="17" y="13"/>
                    <a:pt x="17" y="13"/>
                    <a:pt x="17" y="13"/>
                  </a:cubicBezTo>
                  <a:cubicBezTo>
                    <a:pt x="13" y="17"/>
                    <a:pt x="13" y="17"/>
                    <a:pt x="13" y="17"/>
                  </a:cubicBezTo>
                  <a:cubicBezTo>
                    <a:pt x="3" y="16"/>
                    <a:pt x="3" y="16"/>
                    <a:pt x="3" y="16"/>
                  </a:cubicBezTo>
                  <a:cubicBezTo>
                    <a:pt x="0" y="23"/>
                    <a:pt x="0" y="23"/>
                    <a:pt x="0" y="23"/>
                  </a:cubicBezTo>
                  <a:cubicBezTo>
                    <a:pt x="1" y="24"/>
                    <a:pt x="1" y="24"/>
                    <a:pt x="1" y="24"/>
                  </a:cubicBezTo>
                  <a:cubicBezTo>
                    <a:pt x="8" y="30"/>
                    <a:pt x="8" y="30"/>
                    <a:pt x="8" y="30"/>
                  </a:cubicBezTo>
                  <a:cubicBezTo>
                    <a:pt x="8" y="35"/>
                    <a:pt x="8" y="35"/>
                    <a:pt x="8" y="35"/>
                  </a:cubicBezTo>
                  <a:cubicBezTo>
                    <a:pt x="0" y="42"/>
                    <a:pt x="0" y="42"/>
                    <a:pt x="0" y="42"/>
                  </a:cubicBezTo>
                  <a:cubicBezTo>
                    <a:pt x="3" y="49"/>
                    <a:pt x="3" y="49"/>
                    <a:pt x="3" y="49"/>
                  </a:cubicBezTo>
                  <a:cubicBezTo>
                    <a:pt x="4" y="49"/>
                    <a:pt x="4" y="49"/>
                    <a:pt x="4" y="49"/>
                  </a:cubicBezTo>
                  <a:cubicBezTo>
                    <a:pt x="13" y="48"/>
                    <a:pt x="13" y="48"/>
                    <a:pt x="13" y="48"/>
                  </a:cubicBezTo>
                  <a:cubicBezTo>
                    <a:pt x="17" y="52"/>
                    <a:pt x="17" y="52"/>
                    <a:pt x="17" y="52"/>
                  </a:cubicBezTo>
                  <a:cubicBezTo>
                    <a:pt x="16" y="62"/>
                    <a:pt x="16" y="62"/>
                    <a:pt x="16" y="62"/>
                  </a:cubicBezTo>
                  <a:cubicBezTo>
                    <a:pt x="23" y="65"/>
                    <a:pt x="23" y="65"/>
                    <a:pt x="23" y="65"/>
                  </a:cubicBezTo>
                  <a:cubicBezTo>
                    <a:pt x="24" y="64"/>
                    <a:pt x="24" y="64"/>
                    <a:pt x="24" y="64"/>
                  </a:cubicBezTo>
                  <a:cubicBezTo>
                    <a:pt x="30" y="57"/>
                    <a:pt x="30" y="57"/>
                    <a:pt x="30" y="57"/>
                  </a:cubicBezTo>
                  <a:cubicBezTo>
                    <a:pt x="35" y="57"/>
                    <a:pt x="35" y="57"/>
                    <a:pt x="35" y="57"/>
                  </a:cubicBezTo>
                  <a:cubicBezTo>
                    <a:pt x="42" y="65"/>
                    <a:pt x="42" y="65"/>
                    <a:pt x="42" y="65"/>
                  </a:cubicBezTo>
                  <a:cubicBezTo>
                    <a:pt x="49" y="62"/>
                    <a:pt x="49" y="62"/>
                    <a:pt x="49" y="62"/>
                  </a:cubicBezTo>
                  <a:cubicBezTo>
                    <a:pt x="49" y="61"/>
                    <a:pt x="49" y="61"/>
                    <a:pt x="49" y="61"/>
                  </a:cubicBezTo>
                  <a:cubicBezTo>
                    <a:pt x="48" y="52"/>
                    <a:pt x="48" y="52"/>
                    <a:pt x="48" y="52"/>
                  </a:cubicBezTo>
                  <a:cubicBezTo>
                    <a:pt x="52" y="48"/>
                    <a:pt x="52" y="48"/>
                    <a:pt x="52" y="48"/>
                  </a:cubicBezTo>
                  <a:lnTo>
                    <a:pt x="62" y="49"/>
                  </a:lnTo>
                  <a:close/>
                  <a:moveTo>
                    <a:pt x="27" y="47"/>
                  </a:moveTo>
                  <a:cubicBezTo>
                    <a:pt x="19" y="43"/>
                    <a:pt x="15" y="34"/>
                    <a:pt x="18" y="26"/>
                  </a:cubicBezTo>
                  <a:cubicBezTo>
                    <a:pt x="22" y="19"/>
                    <a:pt x="31" y="15"/>
                    <a:pt x="39" y="18"/>
                  </a:cubicBezTo>
                  <a:cubicBezTo>
                    <a:pt x="46" y="22"/>
                    <a:pt x="50" y="31"/>
                    <a:pt x="47" y="39"/>
                  </a:cubicBezTo>
                  <a:cubicBezTo>
                    <a:pt x="43" y="46"/>
                    <a:pt x="34" y="50"/>
                    <a:pt x="27" y="4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3" name="Freeform 25"/>
            <p:cNvSpPr>
              <a:spLocks noEditPoints="1"/>
            </p:cNvSpPr>
            <p:nvPr/>
          </p:nvSpPr>
          <p:spPr bwMode="auto">
            <a:xfrm>
              <a:off x="3893" y="1970"/>
              <a:ext cx="137" cy="137"/>
            </a:xfrm>
            <a:custGeom>
              <a:avLst/>
              <a:gdLst>
                <a:gd name="T0" fmla="*/ 66 w 66"/>
                <a:gd name="T1" fmla="*/ 37 h 66"/>
                <a:gd name="T2" fmla="*/ 66 w 66"/>
                <a:gd name="T3" fmla="*/ 29 h 66"/>
                <a:gd name="T4" fmla="*/ 65 w 66"/>
                <a:gd name="T5" fmla="*/ 29 h 66"/>
                <a:gd name="T6" fmla="*/ 57 w 66"/>
                <a:gd name="T7" fmla="*/ 26 h 66"/>
                <a:gd name="T8" fmla="*/ 55 w 66"/>
                <a:gd name="T9" fmla="*/ 21 h 66"/>
                <a:gd name="T10" fmla="*/ 59 w 66"/>
                <a:gd name="T11" fmla="*/ 12 h 66"/>
                <a:gd name="T12" fmla="*/ 54 w 66"/>
                <a:gd name="T13" fmla="*/ 7 h 66"/>
                <a:gd name="T14" fmla="*/ 53 w 66"/>
                <a:gd name="T15" fmla="*/ 7 h 66"/>
                <a:gd name="T16" fmla="*/ 45 w 66"/>
                <a:gd name="T17" fmla="*/ 11 h 66"/>
                <a:gd name="T18" fmla="*/ 40 w 66"/>
                <a:gd name="T19" fmla="*/ 9 h 66"/>
                <a:gd name="T20" fmla="*/ 37 w 66"/>
                <a:gd name="T21" fmla="*/ 0 h 66"/>
                <a:gd name="T22" fmla="*/ 29 w 66"/>
                <a:gd name="T23" fmla="*/ 0 h 66"/>
                <a:gd name="T24" fmla="*/ 29 w 66"/>
                <a:gd name="T25" fmla="*/ 1 h 66"/>
                <a:gd name="T26" fmla="*/ 26 w 66"/>
                <a:gd name="T27" fmla="*/ 9 h 66"/>
                <a:gd name="T28" fmla="*/ 21 w 66"/>
                <a:gd name="T29" fmla="*/ 11 h 66"/>
                <a:gd name="T30" fmla="*/ 12 w 66"/>
                <a:gd name="T31" fmla="*/ 7 h 66"/>
                <a:gd name="T32" fmla="*/ 7 w 66"/>
                <a:gd name="T33" fmla="*/ 12 h 66"/>
                <a:gd name="T34" fmla="*/ 7 w 66"/>
                <a:gd name="T35" fmla="*/ 13 h 66"/>
                <a:gd name="T36" fmla="*/ 11 w 66"/>
                <a:gd name="T37" fmla="*/ 21 h 66"/>
                <a:gd name="T38" fmla="*/ 9 w 66"/>
                <a:gd name="T39" fmla="*/ 26 h 66"/>
                <a:gd name="T40" fmla="*/ 0 w 66"/>
                <a:gd name="T41" fmla="*/ 29 h 66"/>
                <a:gd name="T42" fmla="*/ 0 w 66"/>
                <a:gd name="T43" fmla="*/ 37 h 66"/>
                <a:gd name="T44" fmla="*/ 1 w 66"/>
                <a:gd name="T45" fmla="*/ 37 h 66"/>
                <a:gd name="T46" fmla="*/ 9 w 66"/>
                <a:gd name="T47" fmla="*/ 40 h 66"/>
                <a:gd name="T48" fmla="*/ 11 w 66"/>
                <a:gd name="T49" fmla="*/ 45 h 66"/>
                <a:gd name="T50" fmla="*/ 7 w 66"/>
                <a:gd name="T51" fmla="*/ 54 h 66"/>
                <a:gd name="T52" fmla="*/ 12 w 66"/>
                <a:gd name="T53" fmla="*/ 59 h 66"/>
                <a:gd name="T54" fmla="*/ 13 w 66"/>
                <a:gd name="T55" fmla="*/ 59 h 66"/>
                <a:gd name="T56" fmla="*/ 21 w 66"/>
                <a:gd name="T57" fmla="*/ 55 h 66"/>
                <a:gd name="T58" fmla="*/ 26 w 66"/>
                <a:gd name="T59" fmla="*/ 57 h 66"/>
                <a:gd name="T60" fmla="*/ 30 w 66"/>
                <a:gd name="T61" fmla="*/ 66 h 66"/>
                <a:gd name="T62" fmla="*/ 37 w 66"/>
                <a:gd name="T63" fmla="*/ 66 h 66"/>
                <a:gd name="T64" fmla="*/ 37 w 66"/>
                <a:gd name="T65" fmla="*/ 65 h 66"/>
                <a:gd name="T66" fmla="*/ 40 w 66"/>
                <a:gd name="T67" fmla="*/ 57 h 66"/>
                <a:gd name="T68" fmla="*/ 45 w 66"/>
                <a:gd name="T69" fmla="*/ 55 h 66"/>
                <a:gd name="T70" fmla="*/ 54 w 66"/>
                <a:gd name="T71" fmla="*/ 59 h 66"/>
                <a:gd name="T72" fmla="*/ 59 w 66"/>
                <a:gd name="T73" fmla="*/ 54 h 66"/>
                <a:gd name="T74" fmla="*/ 59 w 66"/>
                <a:gd name="T75" fmla="*/ 53 h 66"/>
                <a:gd name="T76" fmla="*/ 55 w 66"/>
                <a:gd name="T77" fmla="*/ 45 h 66"/>
                <a:gd name="T78" fmla="*/ 57 w 66"/>
                <a:gd name="T79" fmla="*/ 40 h 66"/>
                <a:gd name="T80" fmla="*/ 66 w 66"/>
                <a:gd name="T81" fmla="*/ 37 h 66"/>
                <a:gd name="T82" fmla="*/ 33 w 66"/>
                <a:gd name="T83" fmla="*/ 49 h 66"/>
                <a:gd name="T84" fmla="*/ 18 w 66"/>
                <a:gd name="T85" fmla="*/ 33 h 66"/>
                <a:gd name="T86" fmla="*/ 33 w 66"/>
                <a:gd name="T87" fmla="*/ 18 h 66"/>
                <a:gd name="T88" fmla="*/ 49 w 66"/>
                <a:gd name="T89" fmla="*/ 33 h 66"/>
                <a:gd name="T90" fmla="*/ 33 w 66"/>
                <a:gd name="T91"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6">
                  <a:moveTo>
                    <a:pt x="66" y="37"/>
                  </a:moveTo>
                  <a:cubicBezTo>
                    <a:pt x="66" y="29"/>
                    <a:pt x="66" y="29"/>
                    <a:pt x="66" y="29"/>
                  </a:cubicBezTo>
                  <a:cubicBezTo>
                    <a:pt x="65" y="29"/>
                    <a:pt x="65" y="29"/>
                    <a:pt x="65" y="29"/>
                  </a:cubicBezTo>
                  <a:cubicBezTo>
                    <a:pt x="57" y="26"/>
                    <a:pt x="57" y="26"/>
                    <a:pt x="57" y="26"/>
                  </a:cubicBezTo>
                  <a:cubicBezTo>
                    <a:pt x="55" y="21"/>
                    <a:pt x="55" y="21"/>
                    <a:pt x="55" y="21"/>
                  </a:cubicBezTo>
                  <a:cubicBezTo>
                    <a:pt x="59" y="12"/>
                    <a:pt x="59" y="12"/>
                    <a:pt x="59" y="12"/>
                  </a:cubicBezTo>
                  <a:cubicBezTo>
                    <a:pt x="54" y="7"/>
                    <a:pt x="54" y="7"/>
                    <a:pt x="54" y="7"/>
                  </a:cubicBezTo>
                  <a:cubicBezTo>
                    <a:pt x="53" y="7"/>
                    <a:pt x="53" y="7"/>
                    <a:pt x="53" y="7"/>
                  </a:cubicBezTo>
                  <a:cubicBezTo>
                    <a:pt x="45" y="11"/>
                    <a:pt x="45" y="11"/>
                    <a:pt x="45" y="11"/>
                  </a:cubicBezTo>
                  <a:cubicBezTo>
                    <a:pt x="40" y="9"/>
                    <a:pt x="40" y="9"/>
                    <a:pt x="40" y="9"/>
                  </a:cubicBezTo>
                  <a:cubicBezTo>
                    <a:pt x="37" y="0"/>
                    <a:pt x="37" y="0"/>
                    <a:pt x="37" y="0"/>
                  </a:cubicBezTo>
                  <a:cubicBezTo>
                    <a:pt x="29" y="0"/>
                    <a:pt x="29" y="0"/>
                    <a:pt x="29" y="0"/>
                  </a:cubicBezTo>
                  <a:cubicBezTo>
                    <a:pt x="29" y="1"/>
                    <a:pt x="29" y="1"/>
                    <a:pt x="29" y="1"/>
                  </a:cubicBezTo>
                  <a:cubicBezTo>
                    <a:pt x="26" y="9"/>
                    <a:pt x="26" y="9"/>
                    <a:pt x="26" y="9"/>
                  </a:cubicBezTo>
                  <a:cubicBezTo>
                    <a:pt x="21" y="11"/>
                    <a:pt x="21" y="11"/>
                    <a:pt x="21" y="11"/>
                  </a:cubicBezTo>
                  <a:cubicBezTo>
                    <a:pt x="12" y="7"/>
                    <a:pt x="12" y="7"/>
                    <a:pt x="12" y="7"/>
                  </a:cubicBezTo>
                  <a:cubicBezTo>
                    <a:pt x="7" y="12"/>
                    <a:pt x="7" y="12"/>
                    <a:pt x="7" y="12"/>
                  </a:cubicBezTo>
                  <a:cubicBezTo>
                    <a:pt x="7" y="13"/>
                    <a:pt x="7" y="13"/>
                    <a:pt x="7" y="13"/>
                  </a:cubicBezTo>
                  <a:cubicBezTo>
                    <a:pt x="11" y="21"/>
                    <a:pt x="11" y="21"/>
                    <a:pt x="11" y="21"/>
                  </a:cubicBezTo>
                  <a:cubicBezTo>
                    <a:pt x="9" y="26"/>
                    <a:pt x="9" y="26"/>
                    <a:pt x="9" y="26"/>
                  </a:cubicBezTo>
                  <a:cubicBezTo>
                    <a:pt x="0" y="29"/>
                    <a:pt x="0" y="29"/>
                    <a:pt x="0" y="29"/>
                  </a:cubicBezTo>
                  <a:cubicBezTo>
                    <a:pt x="0" y="37"/>
                    <a:pt x="0" y="37"/>
                    <a:pt x="0" y="37"/>
                  </a:cubicBezTo>
                  <a:cubicBezTo>
                    <a:pt x="1" y="37"/>
                    <a:pt x="1" y="37"/>
                    <a:pt x="1" y="37"/>
                  </a:cubicBezTo>
                  <a:cubicBezTo>
                    <a:pt x="9" y="40"/>
                    <a:pt x="9" y="40"/>
                    <a:pt x="9" y="40"/>
                  </a:cubicBezTo>
                  <a:cubicBezTo>
                    <a:pt x="11" y="45"/>
                    <a:pt x="11" y="45"/>
                    <a:pt x="11" y="45"/>
                  </a:cubicBezTo>
                  <a:cubicBezTo>
                    <a:pt x="7" y="54"/>
                    <a:pt x="7" y="54"/>
                    <a:pt x="7" y="54"/>
                  </a:cubicBezTo>
                  <a:cubicBezTo>
                    <a:pt x="12" y="59"/>
                    <a:pt x="12" y="59"/>
                    <a:pt x="12" y="59"/>
                  </a:cubicBezTo>
                  <a:cubicBezTo>
                    <a:pt x="13" y="59"/>
                    <a:pt x="13" y="59"/>
                    <a:pt x="13" y="59"/>
                  </a:cubicBezTo>
                  <a:cubicBezTo>
                    <a:pt x="21" y="55"/>
                    <a:pt x="21" y="55"/>
                    <a:pt x="21" y="55"/>
                  </a:cubicBezTo>
                  <a:cubicBezTo>
                    <a:pt x="26" y="57"/>
                    <a:pt x="26" y="57"/>
                    <a:pt x="26" y="57"/>
                  </a:cubicBezTo>
                  <a:cubicBezTo>
                    <a:pt x="30" y="66"/>
                    <a:pt x="30" y="66"/>
                    <a:pt x="30" y="66"/>
                  </a:cubicBezTo>
                  <a:cubicBezTo>
                    <a:pt x="37" y="66"/>
                    <a:pt x="37" y="66"/>
                    <a:pt x="37" y="66"/>
                  </a:cubicBezTo>
                  <a:cubicBezTo>
                    <a:pt x="37" y="65"/>
                    <a:pt x="37" y="65"/>
                    <a:pt x="37" y="65"/>
                  </a:cubicBezTo>
                  <a:cubicBezTo>
                    <a:pt x="40" y="57"/>
                    <a:pt x="40" y="57"/>
                    <a:pt x="40" y="57"/>
                  </a:cubicBezTo>
                  <a:cubicBezTo>
                    <a:pt x="45" y="55"/>
                    <a:pt x="45" y="55"/>
                    <a:pt x="45" y="55"/>
                  </a:cubicBezTo>
                  <a:cubicBezTo>
                    <a:pt x="54" y="59"/>
                    <a:pt x="54" y="59"/>
                    <a:pt x="54" y="59"/>
                  </a:cubicBezTo>
                  <a:cubicBezTo>
                    <a:pt x="59" y="54"/>
                    <a:pt x="59" y="54"/>
                    <a:pt x="59" y="54"/>
                  </a:cubicBezTo>
                  <a:cubicBezTo>
                    <a:pt x="59" y="53"/>
                    <a:pt x="59" y="53"/>
                    <a:pt x="59" y="53"/>
                  </a:cubicBezTo>
                  <a:cubicBezTo>
                    <a:pt x="55" y="45"/>
                    <a:pt x="55" y="45"/>
                    <a:pt x="55" y="45"/>
                  </a:cubicBezTo>
                  <a:cubicBezTo>
                    <a:pt x="57" y="40"/>
                    <a:pt x="57" y="40"/>
                    <a:pt x="57" y="40"/>
                  </a:cubicBezTo>
                  <a:lnTo>
                    <a:pt x="66" y="37"/>
                  </a:lnTo>
                  <a:close/>
                  <a:moveTo>
                    <a:pt x="33" y="49"/>
                  </a:moveTo>
                  <a:cubicBezTo>
                    <a:pt x="25" y="49"/>
                    <a:pt x="18" y="42"/>
                    <a:pt x="18" y="33"/>
                  </a:cubicBezTo>
                  <a:cubicBezTo>
                    <a:pt x="18" y="25"/>
                    <a:pt x="25" y="18"/>
                    <a:pt x="33" y="18"/>
                  </a:cubicBezTo>
                  <a:cubicBezTo>
                    <a:pt x="42" y="18"/>
                    <a:pt x="49" y="25"/>
                    <a:pt x="49" y="33"/>
                  </a:cubicBezTo>
                  <a:cubicBezTo>
                    <a:pt x="49" y="42"/>
                    <a:pt x="42" y="49"/>
                    <a:pt x="33" y="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0" name="TextBox 9"/>
          <p:cNvSpPr txBox="1"/>
          <p:nvPr/>
        </p:nvSpPr>
        <p:spPr>
          <a:xfrm>
            <a:off x="4195048" y="4615475"/>
            <a:ext cx="1096333" cy="47974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Gateway</a:t>
            </a:r>
          </a:p>
        </p:txBody>
      </p:sp>
      <p:sp>
        <p:nvSpPr>
          <p:cNvPr id="163" name="TextBox 162"/>
          <p:cNvSpPr txBox="1"/>
          <p:nvPr/>
        </p:nvSpPr>
        <p:spPr>
          <a:xfrm>
            <a:off x="4199019" y="3253986"/>
            <a:ext cx="1096333" cy="85992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Azure Service Bus relay</a:t>
            </a:r>
          </a:p>
        </p:txBody>
      </p:sp>
      <p:sp>
        <p:nvSpPr>
          <p:cNvPr id="164" name="TextBox 163"/>
          <p:cNvSpPr txBox="1"/>
          <p:nvPr/>
        </p:nvSpPr>
        <p:spPr>
          <a:xfrm>
            <a:off x="4191936" y="2005284"/>
            <a:ext cx="1096333" cy="85992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err="1">
                <a:gradFill>
                  <a:gsLst>
                    <a:gs pos="2917">
                      <a:srgbClr val="353535"/>
                    </a:gs>
                    <a:gs pos="30000">
                      <a:srgbClr val="353535"/>
                    </a:gs>
                  </a:gsLst>
                  <a:lin ang="5400000" scaled="0"/>
                </a:gradFill>
                <a:latin typeface="Segoe UI Semilight"/>
              </a:rPr>
              <a:t>GatewayCloud</a:t>
            </a:r>
            <a:r>
              <a:rPr lang="en-US" sz="1372">
                <a:gradFill>
                  <a:gsLst>
                    <a:gs pos="2917">
                      <a:srgbClr val="353535"/>
                    </a:gs>
                    <a:gs pos="30000">
                      <a:srgbClr val="353535"/>
                    </a:gs>
                  </a:gsLst>
                  <a:lin ang="5400000" scaled="0"/>
                </a:gradFill>
                <a:latin typeface="Segoe UI Semilight"/>
              </a:rPr>
              <a:t> Service</a:t>
            </a:r>
          </a:p>
        </p:txBody>
      </p:sp>
      <p:grpSp>
        <p:nvGrpSpPr>
          <p:cNvPr id="141" name="Group 13"/>
          <p:cNvGrpSpPr>
            <a:grpSpLocks noChangeAspect="1"/>
          </p:cNvGrpSpPr>
          <p:nvPr/>
        </p:nvGrpSpPr>
        <p:grpSpPr bwMode="auto">
          <a:xfrm>
            <a:off x="5273011" y="3422750"/>
            <a:ext cx="552484" cy="647418"/>
            <a:chOff x="3887" y="2347"/>
            <a:chExt cx="355" cy="416"/>
          </a:xfrm>
        </p:grpSpPr>
        <p:sp>
          <p:nvSpPr>
            <p:cNvPr id="142" name="AutoShape 12"/>
            <p:cNvSpPr>
              <a:spLocks noChangeAspect="1" noChangeArrowheads="1" noTextEdit="1"/>
            </p:cNvSpPr>
            <p:nvPr/>
          </p:nvSpPr>
          <p:spPr bwMode="auto">
            <a:xfrm>
              <a:off x="3887" y="2347"/>
              <a:ext cx="355"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3" name="Freeform 14"/>
            <p:cNvSpPr>
              <a:spLocks/>
            </p:cNvSpPr>
            <p:nvPr/>
          </p:nvSpPr>
          <p:spPr bwMode="auto">
            <a:xfrm>
              <a:off x="3956" y="2598"/>
              <a:ext cx="116" cy="165"/>
            </a:xfrm>
            <a:custGeom>
              <a:avLst/>
              <a:gdLst>
                <a:gd name="T0" fmla="*/ 76 w 116"/>
                <a:gd name="T1" fmla="*/ 0 h 165"/>
                <a:gd name="T2" fmla="*/ 35 w 116"/>
                <a:gd name="T3" fmla="*/ 0 h 165"/>
                <a:gd name="T4" fmla="*/ 35 w 116"/>
                <a:gd name="T5" fmla="*/ 86 h 165"/>
                <a:gd name="T6" fmla="*/ 0 w 116"/>
                <a:gd name="T7" fmla="*/ 86 h 165"/>
                <a:gd name="T8" fmla="*/ 58 w 116"/>
                <a:gd name="T9" fmla="*/ 165 h 165"/>
                <a:gd name="T10" fmla="*/ 116 w 116"/>
                <a:gd name="T11" fmla="*/ 86 h 165"/>
                <a:gd name="T12" fmla="*/ 76 w 116"/>
                <a:gd name="T13" fmla="*/ 86 h 165"/>
                <a:gd name="T14" fmla="*/ 76 w 116"/>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5">
                  <a:moveTo>
                    <a:pt x="76" y="0"/>
                  </a:moveTo>
                  <a:lnTo>
                    <a:pt x="35" y="0"/>
                  </a:lnTo>
                  <a:lnTo>
                    <a:pt x="35" y="86"/>
                  </a:lnTo>
                  <a:lnTo>
                    <a:pt x="0" y="86"/>
                  </a:lnTo>
                  <a:lnTo>
                    <a:pt x="58" y="165"/>
                  </a:lnTo>
                  <a:lnTo>
                    <a:pt x="116" y="86"/>
                  </a:lnTo>
                  <a:lnTo>
                    <a:pt x="76" y="86"/>
                  </a:lnTo>
                  <a:lnTo>
                    <a:pt x="7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4" name="Rectangle 15"/>
            <p:cNvSpPr>
              <a:spLocks noChangeArrowheads="1"/>
            </p:cNvSpPr>
            <p:nvPr/>
          </p:nvSpPr>
          <p:spPr bwMode="auto">
            <a:xfrm>
              <a:off x="3960" y="2467"/>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5" name="Rectangle 16"/>
            <p:cNvSpPr>
              <a:spLocks noChangeArrowheads="1"/>
            </p:cNvSpPr>
            <p:nvPr/>
          </p:nvSpPr>
          <p:spPr bwMode="auto">
            <a:xfrm>
              <a:off x="3960" y="2511"/>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6" name="Rectangle 17"/>
            <p:cNvSpPr>
              <a:spLocks noChangeArrowheads="1"/>
            </p:cNvSpPr>
            <p:nvPr/>
          </p:nvSpPr>
          <p:spPr bwMode="auto">
            <a:xfrm>
              <a:off x="3960" y="2554"/>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7" name="Freeform 18"/>
            <p:cNvSpPr>
              <a:spLocks/>
            </p:cNvSpPr>
            <p:nvPr/>
          </p:nvSpPr>
          <p:spPr bwMode="auto">
            <a:xfrm>
              <a:off x="3889" y="2349"/>
              <a:ext cx="145" cy="319"/>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8" name="Freeform 19"/>
            <p:cNvSpPr>
              <a:spLocks/>
            </p:cNvSpPr>
            <p:nvPr/>
          </p:nvSpPr>
          <p:spPr bwMode="auto">
            <a:xfrm>
              <a:off x="4051" y="2397"/>
              <a:ext cx="189" cy="277"/>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74" name="Group 30"/>
          <p:cNvGrpSpPr>
            <a:grpSpLocks noChangeAspect="1"/>
          </p:cNvGrpSpPr>
          <p:nvPr/>
        </p:nvGrpSpPr>
        <p:grpSpPr bwMode="auto">
          <a:xfrm>
            <a:off x="4563597" y="5666825"/>
            <a:ext cx="320647" cy="421630"/>
            <a:chOff x="2455" y="3797"/>
            <a:chExt cx="308" cy="405"/>
          </a:xfrm>
        </p:grpSpPr>
        <p:sp>
          <p:nvSpPr>
            <p:cNvPr id="175"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6"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7"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8"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9"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80"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81"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182" name="TextBox 181"/>
          <p:cNvSpPr txBox="1"/>
          <p:nvPr/>
        </p:nvSpPr>
        <p:spPr>
          <a:xfrm>
            <a:off x="4168549" y="5979959"/>
            <a:ext cx="1096333" cy="66983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Data Sources</a:t>
            </a:r>
          </a:p>
        </p:txBody>
      </p:sp>
      <p:sp>
        <p:nvSpPr>
          <p:cNvPr id="183" name="TextBox 182"/>
          <p:cNvSpPr txBox="1"/>
          <p:nvPr/>
        </p:nvSpPr>
        <p:spPr>
          <a:xfrm>
            <a:off x="4191935" y="1150336"/>
            <a:ext cx="1096333" cy="66983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Logic Apps</a:t>
            </a:r>
          </a:p>
        </p:txBody>
      </p:sp>
      <p:cxnSp>
        <p:nvCxnSpPr>
          <p:cNvPr id="186" name="Straight Arrow Connector 185"/>
          <p:cNvCxnSpPr>
            <a:cxnSpLocks/>
          </p:cNvCxnSpPr>
          <p:nvPr/>
        </p:nvCxnSpPr>
        <p:spPr>
          <a:xfrm>
            <a:off x="5419528" y="1851578"/>
            <a:ext cx="0" cy="26892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5443783" y="5897608"/>
            <a:ext cx="1096333" cy="7452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LOB </a:t>
            </a:r>
          </a:p>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Systems</a:t>
            </a:r>
          </a:p>
        </p:txBody>
      </p:sp>
      <p:pic>
        <p:nvPicPr>
          <p:cNvPr id="188" name="Picture 187"/>
          <p:cNvPicPr>
            <a:picLocks noChangeAspect="1"/>
          </p:cNvPicPr>
          <p:nvPr/>
        </p:nvPicPr>
        <p:blipFill>
          <a:blip r:embed="rId4"/>
          <a:stretch>
            <a:fillRect/>
          </a:stretch>
        </p:blipFill>
        <p:spPr>
          <a:xfrm>
            <a:off x="5834996" y="5630062"/>
            <a:ext cx="588195" cy="326774"/>
          </a:xfrm>
          <a:prstGeom prst="rect">
            <a:avLst/>
          </a:prstGeom>
        </p:spPr>
      </p:pic>
      <p:cxnSp>
        <p:nvCxnSpPr>
          <p:cNvPr id="189" name="Straight Arrow Connector 188"/>
          <p:cNvCxnSpPr>
            <a:cxnSpLocks/>
          </p:cNvCxnSpPr>
          <p:nvPr/>
        </p:nvCxnSpPr>
        <p:spPr>
          <a:xfrm>
            <a:off x="5427235" y="5292310"/>
            <a:ext cx="4347" cy="26892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4365788" y="5598666"/>
            <a:ext cx="2181570" cy="933393"/>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90" name="TextBox 189"/>
          <p:cNvSpPr txBox="1"/>
          <p:nvPr/>
        </p:nvSpPr>
        <p:spPr>
          <a:xfrm>
            <a:off x="6771899" y="142525"/>
            <a:ext cx="2368003" cy="8538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Azure API</a:t>
            </a:r>
          </a:p>
          <a:p>
            <a:pPr algn="ct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Management</a:t>
            </a:r>
          </a:p>
        </p:txBody>
      </p:sp>
      <p:pic>
        <p:nvPicPr>
          <p:cNvPr id="192" name="Picture 1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149" y="1154392"/>
            <a:ext cx="618831" cy="618831"/>
          </a:xfrm>
          <a:prstGeom prst="rect">
            <a:avLst/>
          </a:prstGeom>
        </p:spPr>
      </p:pic>
      <p:sp>
        <p:nvSpPr>
          <p:cNvPr id="193" name="TextBox 192"/>
          <p:cNvSpPr txBox="1"/>
          <p:nvPr/>
        </p:nvSpPr>
        <p:spPr>
          <a:xfrm>
            <a:off x="6913759" y="1126373"/>
            <a:ext cx="1096333" cy="66983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Logic Apps</a:t>
            </a:r>
          </a:p>
        </p:txBody>
      </p:sp>
      <p:cxnSp>
        <p:nvCxnSpPr>
          <p:cNvPr id="194" name="Straight Arrow Connector 193"/>
          <p:cNvCxnSpPr/>
          <p:nvPr/>
        </p:nvCxnSpPr>
        <p:spPr>
          <a:xfrm>
            <a:off x="8158565" y="1925840"/>
            <a:ext cx="0" cy="81518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6947481" y="2870837"/>
            <a:ext cx="1096333" cy="47974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APIM</a:t>
            </a:r>
          </a:p>
        </p:txBody>
      </p:sp>
      <p:cxnSp>
        <p:nvCxnSpPr>
          <p:cNvPr id="199" name="Straight Arrow Connector 198"/>
          <p:cNvCxnSpPr/>
          <p:nvPr/>
        </p:nvCxnSpPr>
        <p:spPr>
          <a:xfrm>
            <a:off x="8158565" y="3422751"/>
            <a:ext cx="0" cy="81518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8043569" y="3409441"/>
            <a:ext cx="1096333"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Virtual network or public</a:t>
            </a:r>
          </a:p>
        </p:txBody>
      </p:sp>
      <p:pic>
        <p:nvPicPr>
          <p:cNvPr id="14" name="Picture 13"/>
          <p:cNvPicPr>
            <a:picLocks noChangeAspect="1"/>
          </p:cNvPicPr>
          <p:nvPr/>
        </p:nvPicPr>
        <p:blipFill>
          <a:blip r:embed="rId5"/>
          <a:stretch>
            <a:fillRect/>
          </a:stretch>
        </p:blipFill>
        <p:spPr>
          <a:xfrm>
            <a:off x="7823065" y="2770969"/>
            <a:ext cx="671000" cy="671000"/>
          </a:xfrm>
          <a:prstGeom prst="rect">
            <a:avLst/>
          </a:prstGeom>
        </p:spPr>
      </p:pic>
      <p:pic>
        <p:nvPicPr>
          <p:cNvPr id="15" name="Picture 14"/>
          <p:cNvPicPr>
            <a:picLocks noChangeAspect="1"/>
          </p:cNvPicPr>
          <p:nvPr/>
        </p:nvPicPr>
        <p:blipFill>
          <a:blip r:embed="rId6"/>
          <a:stretch>
            <a:fillRect/>
          </a:stretch>
        </p:blipFill>
        <p:spPr>
          <a:xfrm>
            <a:off x="7672345" y="3578108"/>
            <a:ext cx="454520" cy="454520"/>
          </a:xfrm>
          <a:prstGeom prst="rect">
            <a:avLst/>
          </a:prstGeom>
        </p:spPr>
      </p:pic>
      <p:pic>
        <p:nvPicPr>
          <p:cNvPr id="16" name="Picture 15"/>
          <p:cNvPicPr>
            <a:picLocks noChangeAspect="1"/>
          </p:cNvPicPr>
          <p:nvPr/>
        </p:nvPicPr>
        <p:blipFill>
          <a:blip r:embed="rId7">
            <a:duotone>
              <a:schemeClr val="accent1">
                <a:shade val="45000"/>
                <a:satMod val="135000"/>
              </a:schemeClr>
              <a:prstClr val="white"/>
            </a:duotone>
          </a:blip>
          <a:stretch>
            <a:fillRect/>
          </a:stretch>
        </p:blipFill>
        <p:spPr>
          <a:xfrm>
            <a:off x="6953533" y="4538778"/>
            <a:ext cx="455416" cy="455416"/>
          </a:xfrm>
          <a:prstGeom prst="rect">
            <a:avLst/>
          </a:prstGeom>
        </p:spPr>
      </p:pic>
      <p:sp>
        <p:nvSpPr>
          <p:cNvPr id="204" name="TextBox 203"/>
          <p:cNvSpPr txBox="1"/>
          <p:nvPr/>
        </p:nvSpPr>
        <p:spPr>
          <a:xfrm>
            <a:off x="6652407" y="5877640"/>
            <a:ext cx="1019939" cy="7784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353535"/>
                    </a:gs>
                    <a:gs pos="30000">
                      <a:srgbClr val="353535"/>
                    </a:gs>
                  </a:gsLst>
                  <a:lin ang="5400000" scaled="0"/>
                </a:gradFill>
                <a:latin typeface="Segoe UI Semilight"/>
              </a:rPr>
              <a:t>SOAP web services</a:t>
            </a:r>
          </a:p>
        </p:txBody>
      </p:sp>
      <p:pic>
        <p:nvPicPr>
          <p:cNvPr id="205" name="Picture 204"/>
          <p:cNvPicPr>
            <a:picLocks noChangeAspect="1"/>
          </p:cNvPicPr>
          <p:nvPr/>
        </p:nvPicPr>
        <p:blipFill>
          <a:blip r:embed="rId7">
            <a:duotone>
              <a:schemeClr val="accent1">
                <a:shade val="45000"/>
                <a:satMod val="135000"/>
              </a:schemeClr>
              <a:prstClr val="white"/>
            </a:duotone>
          </a:blip>
          <a:stretch>
            <a:fillRect/>
          </a:stretch>
        </p:blipFill>
        <p:spPr>
          <a:xfrm>
            <a:off x="6953533" y="5018758"/>
            <a:ext cx="455416" cy="455416"/>
          </a:xfrm>
          <a:prstGeom prst="rect">
            <a:avLst/>
          </a:prstGeom>
        </p:spPr>
      </p:pic>
      <p:pic>
        <p:nvPicPr>
          <p:cNvPr id="206" name="Picture 205"/>
          <p:cNvPicPr>
            <a:picLocks noChangeAspect="1"/>
          </p:cNvPicPr>
          <p:nvPr/>
        </p:nvPicPr>
        <p:blipFill>
          <a:blip r:embed="rId7">
            <a:duotone>
              <a:schemeClr val="accent1">
                <a:shade val="45000"/>
                <a:satMod val="135000"/>
              </a:schemeClr>
              <a:prstClr val="white"/>
            </a:duotone>
          </a:blip>
          <a:stretch>
            <a:fillRect/>
          </a:stretch>
        </p:blipFill>
        <p:spPr>
          <a:xfrm>
            <a:off x="6931329" y="5480157"/>
            <a:ext cx="455416" cy="455416"/>
          </a:xfrm>
          <a:prstGeom prst="rect">
            <a:avLst/>
          </a:prstGeom>
        </p:spPr>
      </p:pic>
      <p:pic>
        <p:nvPicPr>
          <p:cNvPr id="207" name="Picture 206"/>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354200" y="4727823"/>
            <a:ext cx="592161" cy="1230379"/>
          </a:xfrm>
          <a:prstGeom prst="rect">
            <a:avLst/>
          </a:prstGeom>
        </p:spPr>
      </p:pic>
      <p:pic>
        <p:nvPicPr>
          <p:cNvPr id="208" name="Picture 207"/>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6200000">
            <a:off x="8396299" y="4489559"/>
            <a:ext cx="440559" cy="179210"/>
          </a:xfrm>
          <a:prstGeom prst="rect">
            <a:avLst/>
          </a:prstGeom>
        </p:spPr>
      </p:pic>
      <p:sp>
        <p:nvSpPr>
          <p:cNvPr id="209" name="TextBox 208"/>
          <p:cNvSpPr txBox="1"/>
          <p:nvPr/>
        </p:nvSpPr>
        <p:spPr>
          <a:xfrm>
            <a:off x="8106608" y="5894739"/>
            <a:ext cx="1019939" cy="690953"/>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Backend</a:t>
            </a:r>
          </a:p>
          <a:p>
            <a:pPr algn="ct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APIs</a:t>
            </a:r>
          </a:p>
        </p:txBody>
      </p:sp>
      <p:sp>
        <p:nvSpPr>
          <p:cNvPr id="210" name="Rectangle 209"/>
          <p:cNvSpPr/>
          <p:nvPr/>
        </p:nvSpPr>
        <p:spPr bwMode="auto">
          <a:xfrm>
            <a:off x="6815734" y="4226301"/>
            <a:ext cx="2196681" cy="2305465"/>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211" name="TextBox 210"/>
          <p:cNvSpPr txBox="1"/>
          <p:nvPr/>
        </p:nvSpPr>
        <p:spPr>
          <a:xfrm>
            <a:off x="9109390" y="462355"/>
            <a:ext cx="2368003" cy="5340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dirty="0">
                <a:gradFill>
                  <a:gsLst>
                    <a:gs pos="2917">
                      <a:srgbClr val="353535"/>
                    </a:gs>
                    <a:gs pos="30000">
                      <a:srgbClr val="353535"/>
                    </a:gs>
                  </a:gsLst>
                  <a:lin ang="5400000" scaled="0"/>
                </a:gradFill>
                <a:latin typeface="Segoe UI Semilight"/>
              </a:rPr>
              <a:t>Azure Service Bus</a:t>
            </a:r>
          </a:p>
        </p:txBody>
      </p:sp>
      <p:pic>
        <p:nvPicPr>
          <p:cNvPr id="213" name="Picture 2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272" y="1158322"/>
            <a:ext cx="618831" cy="618831"/>
          </a:xfrm>
          <a:prstGeom prst="rect">
            <a:avLst/>
          </a:prstGeom>
        </p:spPr>
      </p:pic>
      <p:sp>
        <p:nvSpPr>
          <p:cNvPr id="214" name="TextBox 213"/>
          <p:cNvSpPr txBox="1"/>
          <p:nvPr/>
        </p:nvSpPr>
        <p:spPr>
          <a:xfrm>
            <a:off x="9338499" y="1105278"/>
            <a:ext cx="1096333" cy="66983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Logic Apps</a:t>
            </a:r>
          </a:p>
        </p:txBody>
      </p:sp>
      <p:cxnSp>
        <p:nvCxnSpPr>
          <p:cNvPr id="215" name="Straight Arrow Connector 214"/>
          <p:cNvCxnSpPr/>
          <p:nvPr/>
        </p:nvCxnSpPr>
        <p:spPr>
          <a:xfrm>
            <a:off x="10391697" y="1982488"/>
            <a:ext cx="0" cy="81518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0"/>
          <a:stretch>
            <a:fillRect/>
          </a:stretch>
        </p:blipFill>
        <p:spPr>
          <a:xfrm>
            <a:off x="10670739" y="2951161"/>
            <a:ext cx="764951" cy="764951"/>
          </a:xfrm>
          <a:prstGeom prst="rect">
            <a:avLst/>
          </a:prstGeom>
        </p:spPr>
      </p:pic>
      <p:pic>
        <p:nvPicPr>
          <p:cNvPr id="18" name="Picture 17"/>
          <p:cNvPicPr>
            <a:picLocks noChangeAspect="1"/>
          </p:cNvPicPr>
          <p:nvPr/>
        </p:nvPicPr>
        <p:blipFill>
          <a:blip r:embed="rId11"/>
          <a:stretch>
            <a:fillRect/>
          </a:stretch>
        </p:blipFill>
        <p:spPr>
          <a:xfrm>
            <a:off x="9433578" y="2961483"/>
            <a:ext cx="764951" cy="764951"/>
          </a:xfrm>
          <a:prstGeom prst="rect">
            <a:avLst/>
          </a:prstGeom>
        </p:spPr>
      </p:pic>
      <p:sp>
        <p:nvSpPr>
          <p:cNvPr id="216" name="TextBox 215"/>
          <p:cNvSpPr txBox="1"/>
          <p:nvPr/>
        </p:nvSpPr>
        <p:spPr>
          <a:xfrm>
            <a:off x="9337464" y="3611906"/>
            <a:ext cx="1096333" cy="47974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Queues</a:t>
            </a:r>
          </a:p>
        </p:txBody>
      </p:sp>
      <p:sp>
        <p:nvSpPr>
          <p:cNvPr id="217" name="TextBox 216"/>
          <p:cNvSpPr txBox="1"/>
          <p:nvPr/>
        </p:nvSpPr>
        <p:spPr>
          <a:xfrm>
            <a:off x="10610941" y="3597822"/>
            <a:ext cx="1096333" cy="47974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Topics</a:t>
            </a:r>
          </a:p>
        </p:txBody>
      </p:sp>
      <p:sp>
        <p:nvSpPr>
          <p:cNvPr id="19" name="Rectangle 18"/>
          <p:cNvSpPr/>
          <p:nvPr/>
        </p:nvSpPr>
        <p:spPr bwMode="auto">
          <a:xfrm>
            <a:off x="9270601" y="2827574"/>
            <a:ext cx="2240172" cy="1167425"/>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cxnSp>
        <p:nvCxnSpPr>
          <p:cNvPr id="219" name="Straight Arrow Connector 218"/>
          <p:cNvCxnSpPr/>
          <p:nvPr/>
        </p:nvCxnSpPr>
        <p:spPr>
          <a:xfrm>
            <a:off x="10404022" y="4032628"/>
            <a:ext cx="0" cy="81518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12">
            <a:duotone>
              <a:schemeClr val="accent1">
                <a:shade val="45000"/>
                <a:satMod val="135000"/>
              </a:schemeClr>
              <a:prstClr val="white"/>
            </a:duotone>
          </a:blip>
          <a:stretch>
            <a:fillRect/>
          </a:stretch>
        </p:blipFill>
        <p:spPr>
          <a:xfrm>
            <a:off x="9597393" y="4782031"/>
            <a:ext cx="764951" cy="764951"/>
          </a:xfrm>
          <a:prstGeom prst="rect">
            <a:avLst/>
          </a:prstGeom>
        </p:spPr>
      </p:pic>
      <p:pic>
        <p:nvPicPr>
          <p:cNvPr id="22" name="Picture 21"/>
          <p:cNvPicPr>
            <a:picLocks noChangeAspect="1"/>
          </p:cNvPicPr>
          <p:nvPr/>
        </p:nvPicPr>
        <p:blipFill>
          <a:blip r:embed="rId13">
            <a:duotone>
              <a:schemeClr val="accent1">
                <a:shade val="45000"/>
                <a:satMod val="135000"/>
              </a:schemeClr>
              <a:prstClr val="white"/>
            </a:duotone>
          </a:blip>
          <a:stretch>
            <a:fillRect/>
          </a:stretch>
        </p:blipFill>
        <p:spPr>
          <a:xfrm>
            <a:off x="10484024" y="5284348"/>
            <a:ext cx="764951" cy="764951"/>
          </a:xfrm>
          <a:prstGeom prst="rect">
            <a:avLst/>
          </a:prstGeom>
        </p:spPr>
      </p:pic>
      <p:pic>
        <p:nvPicPr>
          <p:cNvPr id="23" name="Picture 22"/>
          <p:cNvPicPr>
            <a:picLocks noChangeAspect="1"/>
          </p:cNvPicPr>
          <p:nvPr/>
        </p:nvPicPr>
        <p:blipFill>
          <a:blip r:embed="rId14">
            <a:duotone>
              <a:schemeClr val="accent1">
                <a:shade val="45000"/>
                <a:satMod val="135000"/>
              </a:schemeClr>
              <a:prstClr val="white"/>
            </a:duotone>
          </a:blip>
          <a:stretch>
            <a:fillRect/>
          </a:stretch>
        </p:blipFill>
        <p:spPr>
          <a:xfrm>
            <a:off x="10292988" y="4897568"/>
            <a:ext cx="764951" cy="764951"/>
          </a:xfrm>
          <a:prstGeom prst="rect">
            <a:avLst/>
          </a:prstGeom>
        </p:spPr>
      </p:pic>
      <p:sp>
        <p:nvSpPr>
          <p:cNvPr id="220" name="TextBox 219"/>
          <p:cNvSpPr txBox="1"/>
          <p:nvPr/>
        </p:nvSpPr>
        <p:spPr>
          <a:xfrm>
            <a:off x="9976998" y="5962294"/>
            <a:ext cx="1096333" cy="66983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API-based</a:t>
            </a:r>
          </a:p>
        </p:txBody>
      </p:sp>
    </p:spTree>
    <p:extLst>
      <p:ext uri="{BB962C8B-B14F-4D97-AF65-F5344CB8AC3E}">
        <p14:creationId xmlns:p14="http://schemas.microsoft.com/office/powerpoint/2010/main" val="30002024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500"/>
                                        <p:tgtEl>
                                          <p:spTgt spid="132"/>
                                        </p:tgtEl>
                                      </p:cBhvr>
                                    </p:animEffect>
                                  </p:childTnLst>
                                </p:cTn>
                              </p:par>
                              <p:par>
                                <p:cTn id="17" presetID="10" presetClass="entr" presetSubtype="0" fill="hold"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childTnLst>
                                </p:cTn>
                              </p:par>
                              <p:par>
                                <p:cTn id="20" presetID="10" presetClass="entr" presetSubtype="0" fill="hold"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49"/>
                                        </p:tgtEl>
                                        <p:attrNameLst>
                                          <p:attrName>style.visibility</p:attrName>
                                        </p:attrNameLst>
                                      </p:cBhvr>
                                      <p:to>
                                        <p:strVal val="visible"/>
                                      </p:to>
                                    </p:set>
                                    <p:animEffect transition="in" filter="fade">
                                      <p:cBhvr>
                                        <p:cTn id="25" dur="500"/>
                                        <p:tgtEl>
                                          <p:spTgt spid="1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3"/>
                                        </p:tgtEl>
                                        <p:attrNameLst>
                                          <p:attrName>style.visibility</p:attrName>
                                        </p:attrNameLst>
                                      </p:cBhvr>
                                      <p:to>
                                        <p:strVal val="visible"/>
                                      </p:to>
                                    </p:set>
                                    <p:animEffect transition="in" filter="fade">
                                      <p:cBhvr>
                                        <p:cTn id="31" dur="500"/>
                                        <p:tgtEl>
                                          <p:spTgt spid="1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500"/>
                                        <p:tgtEl>
                                          <p:spTgt spid="164"/>
                                        </p:tgtEl>
                                      </p:cBhvr>
                                    </p:animEffect>
                                  </p:childTnLst>
                                </p:cTn>
                              </p:par>
                              <p:par>
                                <p:cTn id="35" presetID="10" presetClass="entr" presetSubtype="0" fill="hold" nodeType="withEffect">
                                  <p:stCondLst>
                                    <p:cond delay="0"/>
                                  </p:stCondLst>
                                  <p:childTnLst>
                                    <p:set>
                                      <p:cBhvr>
                                        <p:cTn id="36" dur="1" fill="hold">
                                          <p:stCondLst>
                                            <p:cond delay="0"/>
                                          </p:stCondLst>
                                        </p:cTn>
                                        <p:tgtEl>
                                          <p:spTgt spid="141"/>
                                        </p:tgtEl>
                                        <p:attrNameLst>
                                          <p:attrName>style.visibility</p:attrName>
                                        </p:attrNameLst>
                                      </p:cBhvr>
                                      <p:to>
                                        <p:strVal val="visible"/>
                                      </p:to>
                                    </p:set>
                                    <p:animEffect transition="in" filter="fade">
                                      <p:cBhvr>
                                        <p:cTn id="37" dur="500"/>
                                        <p:tgtEl>
                                          <p:spTgt spid="141"/>
                                        </p:tgtEl>
                                      </p:cBhvr>
                                    </p:animEffect>
                                  </p:childTnLst>
                                </p:cTn>
                              </p:par>
                              <p:par>
                                <p:cTn id="38" presetID="10" presetClass="entr" presetSubtype="0" fill="hold" nodeType="withEffect">
                                  <p:stCondLst>
                                    <p:cond delay="0"/>
                                  </p:stCondLst>
                                  <p:childTnLst>
                                    <p:set>
                                      <p:cBhvr>
                                        <p:cTn id="39" dur="1" fill="hold">
                                          <p:stCondLst>
                                            <p:cond delay="0"/>
                                          </p:stCondLst>
                                        </p:cTn>
                                        <p:tgtEl>
                                          <p:spTgt spid="174"/>
                                        </p:tgtEl>
                                        <p:attrNameLst>
                                          <p:attrName>style.visibility</p:attrName>
                                        </p:attrNameLst>
                                      </p:cBhvr>
                                      <p:to>
                                        <p:strVal val="visible"/>
                                      </p:to>
                                    </p:set>
                                    <p:animEffect transition="in" filter="fade">
                                      <p:cBhvr>
                                        <p:cTn id="40" dur="500"/>
                                        <p:tgtEl>
                                          <p:spTgt spid="17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2"/>
                                        </p:tgtEl>
                                        <p:attrNameLst>
                                          <p:attrName>style.visibility</p:attrName>
                                        </p:attrNameLst>
                                      </p:cBhvr>
                                      <p:to>
                                        <p:strVal val="visible"/>
                                      </p:to>
                                    </p:set>
                                    <p:animEffect transition="in" filter="fade">
                                      <p:cBhvr>
                                        <p:cTn id="43" dur="500"/>
                                        <p:tgtEl>
                                          <p:spTgt spid="18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3"/>
                                        </p:tgtEl>
                                        <p:attrNameLst>
                                          <p:attrName>style.visibility</p:attrName>
                                        </p:attrNameLst>
                                      </p:cBhvr>
                                      <p:to>
                                        <p:strVal val="visible"/>
                                      </p:to>
                                    </p:set>
                                    <p:animEffect transition="in" filter="fade">
                                      <p:cBhvr>
                                        <p:cTn id="46" dur="500"/>
                                        <p:tgtEl>
                                          <p:spTgt spid="183"/>
                                        </p:tgtEl>
                                      </p:cBhvr>
                                    </p:animEffect>
                                  </p:childTnLst>
                                </p:cTn>
                              </p:par>
                              <p:par>
                                <p:cTn id="47" presetID="10" presetClass="entr" presetSubtype="0" fill="hold" nodeType="withEffect">
                                  <p:stCondLst>
                                    <p:cond delay="0"/>
                                  </p:stCondLst>
                                  <p:childTnLst>
                                    <p:set>
                                      <p:cBhvr>
                                        <p:cTn id="48" dur="1" fill="hold">
                                          <p:stCondLst>
                                            <p:cond delay="0"/>
                                          </p:stCondLst>
                                        </p:cTn>
                                        <p:tgtEl>
                                          <p:spTgt spid="186"/>
                                        </p:tgtEl>
                                        <p:attrNameLst>
                                          <p:attrName>style.visibility</p:attrName>
                                        </p:attrNameLst>
                                      </p:cBhvr>
                                      <p:to>
                                        <p:strVal val="visible"/>
                                      </p:to>
                                    </p:set>
                                    <p:animEffect transition="in" filter="fade">
                                      <p:cBhvr>
                                        <p:cTn id="49" dur="500"/>
                                        <p:tgtEl>
                                          <p:spTgt spid="1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fade">
                                      <p:cBhvr>
                                        <p:cTn id="52" dur="500"/>
                                        <p:tgtEl>
                                          <p:spTgt spid="187"/>
                                        </p:tgtEl>
                                      </p:cBhvr>
                                    </p:animEffect>
                                  </p:childTnLst>
                                </p:cTn>
                              </p:par>
                              <p:par>
                                <p:cTn id="53" presetID="10" presetClass="entr" presetSubtype="0" fill="hold" nodeType="withEffect">
                                  <p:stCondLst>
                                    <p:cond delay="0"/>
                                  </p:stCondLst>
                                  <p:childTnLst>
                                    <p:set>
                                      <p:cBhvr>
                                        <p:cTn id="54" dur="1" fill="hold">
                                          <p:stCondLst>
                                            <p:cond delay="0"/>
                                          </p:stCondLst>
                                        </p:cTn>
                                        <p:tgtEl>
                                          <p:spTgt spid="188"/>
                                        </p:tgtEl>
                                        <p:attrNameLst>
                                          <p:attrName>style.visibility</p:attrName>
                                        </p:attrNameLst>
                                      </p:cBhvr>
                                      <p:to>
                                        <p:strVal val="visible"/>
                                      </p:to>
                                    </p:set>
                                    <p:animEffect transition="in" filter="fade">
                                      <p:cBhvr>
                                        <p:cTn id="55" dur="500"/>
                                        <p:tgtEl>
                                          <p:spTgt spid="188"/>
                                        </p:tgtEl>
                                      </p:cBhvr>
                                    </p:animEffect>
                                  </p:childTnLst>
                                </p:cTn>
                              </p:par>
                              <p:par>
                                <p:cTn id="56" presetID="10" presetClass="entr" presetSubtype="0" fill="hold" nodeType="withEffect">
                                  <p:stCondLst>
                                    <p:cond delay="0"/>
                                  </p:stCondLst>
                                  <p:childTnLst>
                                    <p:set>
                                      <p:cBhvr>
                                        <p:cTn id="57" dur="1" fill="hold">
                                          <p:stCondLst>
                                            <p:cond delay="0"/>
                                          </p:stCondLst>
                                        </p:cTn>
                                        <p:tgtEl>
                                          <p:spTgt spid="189"/>
                                        </p:tgtEl>
                                        <p:attrNameLst>
                                          <p:attrName>style.visibility</p:attrName>
                                        </p:attrNameLst>
                                      </p:cBhvr>
                                      <p:to>
                                        <p:strVal val="visible"/>
                                      </p:to>
                                    </p:set>
                                    <p:animEffect transition="in" filter="fade">
                                      <p:cBhvr>
                                        <p:cTn id="58" dur="500"/>
                                        <p:tgtEl>
                                          <p:spTgt spid="1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91"/>
                                        </p:tgtEl>
                                        <p:attrNameLst>
                                          <p:attrName>style.visibility</p:attrName>
                                        </p:attrNameLst>
                                      </p:cBhvr>
                                      <p:to>
                                        <p:strVal val="visible"/>
                                      </p:to>
                                    </p:set>
                                    <p:animEffect transition="in" filter="fade">
                                      <p:cBhvr>
                                        <p:cTn id="66" dur="500"/>
                                        <p:tgtEl>
                                          <p:spTgt spid="19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0"/>
                                        </p:tgtEl>
                                        <p:attrNameLst>
                                          <p:attrName>style.visibility</p:attrName>
                                        </p:attrNameLst>
                                      </p:cBhvr>
                                      <p:to>
                                        <p:strVal val="visible"/>
                                      </p:to>
                                    </p:set>
                                    <p:animEffect transition="in" filter="fade">
                                      <p:cBhvr>
                                        <p:cTn id="69" dur="500"/>
                                        <p:tgtEl>
                                          <p:spTgt spid="190"/>
                                        </p:tgtEl>
                                      </p:cBhvr>
                                    </p:animEffect>
                                  </p:childTnLst>
                                </p:cTn>
                              </p:par>
                              <p:par>
                                <p:cTn id="70" presetID="10" presetClass="entr" presetSubtype="0" fill="hold" nodeType="withEffect">
                                  <p:stCondLst>
                                    <p:cond delay="0"/>
                                  </p:stCondLst>
                                  <p:childTnLst>
                                    <p:set>
                                      <p:cBhvr>
                                        <p:cTn id="71" dur="1" fill="hold">
                                          <p:stCondLst>
                                            <p:cond delay="0"/>
                                          </p:stCondLst>
                                        </p:cTn>
                                        <p:tgtEl>
                                          <p:spTgt spid="192"/>
                                        </p:tgtEl>
                                        <p:attrNameLst>
                                          <p:attrName>style.visibility</p:attrName>
                                        </p:attrNameLst>
                                      </p:cBhvr>
                                      <p:to>
                                        <p:strVal val="visible"/>
                                      </p:to>
                                    </p:set>
                                    <p:animEffect transition="in" filter="fade">
                                      <p:cBhvr>
                                        <p:cTn id="72" dur="500"/>
                                        <p:tgtEl>
                                          <p:spTgt spid="19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93"/>
                                        </p:tgtEl>
                                        <p:attrNameLst>
                                          <p:attrName>style.visibility</p:attrName>
                                        </p:attrNameLst>
                                      </p:cBhvr>
                                      <p:to>
                                        <p:strVal val="visible"/>
                                      </p:to>
                                    </p:set>
                                    <p:animEffect transition="in" filter="fade">
                                      <p:cBhvr>
                                        <p:cTn id="75" dur="500"/>
                                        <p:tgtEl>
                                          <p:spTgt spid="193"/>
                                        </p:tgtEl>
                                      </p:cBhvr>
                                    </p:animEffect>
                                  </p:childTnLst>
                                </p:cTn>
                              </p:par>
                              <p:par>
                                <p:cTn id="76" presetID="10" presetClass="entr" presetSubtype="0" fill="hold" nodeType="withEffect">
                                  <p:stCondLst>
                                    <p:cond delay="0"/>
                                  </p:stCondLst>
                                  <p:childTnLst>
                                    <p:set>
                                      <p:cBhvr>
                                        <p:cTn id="77" dur="1" fill="hold">
                                          <p:stCondLst>
                                            <p:cond delay="0"/>
                                          </p:stCondLst>
                                        </p:cTn>
                                        <p:tgtEl>
                                          <p:spTgt spid="194"/>
                                        </p:tgtEl>
                                        <p:attrNameLst>
                                          <p:attrName>style.visibility</p:attrName>
                                        </p:attrNameLst>
                                      </p:cBhvr>
                                      <p:to>
                                        <p:strVal val="visible"/>
                                      </p:to>
                                    </p:set>
                                    <p:animEffect transition="in" filter="fade">
                                      <p:cBhvr>
                                        <p:cTn id="78" dur="500"/>
                                        <p:tgtEl>
                                          <p:spTgt spid="1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5"/>
                                        </p:tgtEl>
                                        <p:attrNameLst>
                                          <p:attrName>style.visibility</p:attrName>
                                        </p:attrNameLst>
                                      </p:cBhvr>
                                      <p:to>
                                        <p:strVal val="visible"/>
                                      </p:to>
                                    </p:set>
                                    <p:animEffect transition="in" filter="fade">
                                      <p:cBhvr>
                                        <p:cTn id="81" dur="500"/>
                                        <p:tgtEl>
                                          <p:spTgt spid="195"/>
                                        </p:tgtEl>
                                      </p:cBhvr>
                                    </p:animEffect>
                                  </p:childTnLst>
                                </p:cTn>
                              </p:par>
                              <p:par>
                                <p:cTn id="82" presetID="10" presetClass="entr" presetSubtype="0" fill="hold" nodeType="withEffect">
                                  <p:stCondLst>
                                    <p:cond delay="0"/>
                                  </p:stCondLst>
                                  <p:childTnLst>
                                    <p:set>
                                      <p:cBhvr>
                                        <p:cTn id="83" dur="1" fill="hold">
                                          <p:stCondLst>
                                            <p:cond delay="0"/>
                                          </p:stCondLst>
                                        </p:cTn>
                                        <p:tgtEl>
                                          <p:spTgt spid="199"/>
                                        </p:tgtEl>
                                        <p:attrNameLst>
                                          <p:attrName>style.visibility</p:attrName>
                                        </p:attrNameLst>
                                      </p:cBhvr>
                                      <p:to>
                                        <p:strVal val="visible"/>
                                      </p:to>
                                    </p:set>
                                    <p:animEffect transition="in" filter="fade">
                                      <p:cBhvr>
                                        <p:cTn id="84" dur="500"/>
                                        <p:tgtEl>
                                          <p:spTgt spid="19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0"/>
                                        </p:tgtEl>
                                        <p:attrNameLst>
                                          <p:attrName>style.visibility</p:attrName>
                                        </p:attrNameLst>
                                      </p:cBhvr>
                                      <p:to>
                                        <p:strVal val="visible"/>
                                      </p:to>
                                    </p:set>
                                    <p:animEffect transition="in" filter="fade">
                                      <p:cBhvr>
                                        <p:cTn id="87" dur="500"/>
                                        <p:tgtEl>
                                          <p:spTgt spid="200"/>
                                        </p:tgtEl>
                                      </p:cBhvr>
                                    </p:animEffect>
                                  </p:childTnLst>
                                </p:cTn>
                              </p:par>
                              <p:par>
                                <p:cTn id="88" presetID="10" presetClass="entr" presetSubtype="0" fill="hold"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par>
                                <p:cTn id="91" presetID="10" presetClass="entr" presetSubtype="0" fill="hold"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10" presetClass="entr" presetSubtype="0" fill="hold"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par>
                                <p:cTn id="97" presetID="10" presetClass="entr" presetSubtype="0" fill="hold" nodeType="withEffect">
                                  <p:stCondLst>
                                    <p:cond delay="0"/>
                                  </p:stCondLst>
                                  <p:childTnLst>
                                    <p:set>
                                      <p:cBhvr>
                                        <p:cTn id="98" dur="1" fill="hold">
                                          <p:stCondLst>
                                            <p:cond delay="0"/>
                                          </p:stCondLst>
                                        </p:cTn>
                                        <p:tgtEl>
                                          <p:spTgt spid="205"/>
                                        </p:tgtEl>
                                        <p:attrNameLst>
                                          <p:attrName>style.visibility</p:attrName>
                                        </p:attrNameLst>
                                      </p:cBhvr>
                                      <p:to>
                                        <p:strVal val="visible"/>
                                      </p:to>
                                    </p:set>
                                    <p:animEffect transition="in" filter="fade">
                                      <p:cBhvr>
                                        <p:cTn id="99" dur="500"/>
                                        <p:tgtEl>
                                          <p:spTgt spid="205"/>
                                        </p:tgtEl>
                                      </p:cBhvr>
                                    </p:animEffect>
                                  </p:childTnLst>
                                </p:cTn>
                              </p:par>
                              <p:par>
                                <p:cTn id="100" presetID="10" presetClass="entr" presetSubtype="0" fill="hold" nodeType="withEffect">
                                  <p:stCondLst>
                                    <p:cond delay="0"/>
                                  </p:stCondLst>
                                  <p:childTnLst>
                                    <p:set>
                                      <p:cBhvr>
                                        <p:cTn id="101" dur="1" fill="hold">
                                          <p:stCondLst>
                                            <p:cond delay="0"/>
                                          </p:stCondLst>
                                        </p:cTn>
                                        <p:tgtEl>
                                          <p:spTgt spid="206"/>
                                        </p:tgtEl>
                                        <p:attrNameLst>
                                          <p:attrName>style.visibility</p:attrName>
                                        </p:attrNameLst>
                                      </p:cBhvr>
                                      <p:to>
                                        <p:strVal val="visible"/>
                                      </p:to>
                                    </p:set>
                                    <p:animEffect transition="in" filter="fade">
                                      <p:cBhvr>
                                        <p:cTn id="102" dur="500"/>
                                        <p:tgtEl>
                                          <p:spTgt spid="206"/>
                                        </p:tgtEl>
                                      </p:cBhvr>
                                    </p:animEffect>
                                  </p:childTnLst>
                                </p:cTn>
                              </p:par>
                              <p:par>
                                <p:cTn id="103" presetID="10" presetClass="entr" presetSubtype="0" fill="hold" nodeType="withEffect">
                                  <p:stCondLst>
                                    <p:cond delay="0"/>
                                  </p:stCondLst>
                                  <p:childTnLst>
                                    <p:set>
                                      <p:cBhvr>
                                        <p:cTn id="104" dur="1" fill="hold">
                                          <p:stCondLst>
                                            <p:cond delay="0"/>
                                          </p:stCondLst>
                                        </p:cTn>
                                        <p:tgtEl>
                                          <p:spTgt spid="207"/>
                                        </p:tgtEl>
                                        <p:attrNameLst>
                                          <p:attrName>style.visibility</p:attrName>
                                        </p:attrNameLst>
                                      </p:cBhvr>
                                      <p:to>
                                        <p:strVal val="visible"/>
                                      </p:to>
                                    </p:set>
                                    <p:animEffect transition="in" filter="fade">
                                      <p:cBhvr>
                                        <p:cTn id="105" dur="500"/>
                                        <p:tgtEl>
                                          <p:spTgt spid="207"/>
                                        </p:tgtEl>
                                      </p:cBhvr>
                                    </p:animEffect>
                                  </p:childTnLst>
                                </p:cTn>
                              </p:par>
                              <p:par>
                                <p:cTn id="106" presetID="10" presetClass="entr" presetSubtype="0" fill="hold" nodeType="withEffect">
                                  <p:stCondLst>
                                    <p:cond delay="0"/>
                                  </p:stCondLst>
                                  <p:childTnLst>
                                    <p:set>
                                      <p:cBhvr>
                                        <p:cTn id="107" dur="1" fill="hold">
                                          <p:stCondLst>
                                            <p:cond delay="0"/>
                                          </p:stCondLst>
                                        </p:cTn>
                                        <p:tgtEl>
                                          <p:spTgt spid="208"/>
                                        </p:tgtEl>
                                        <p:attrNameLst>
                                          <p:attrName>style.visibility</p:attrName>
                                        </p:attrNameLst>
                                      </p:cBhvr>
                                      <p:to>
                                        <p:strVal val="visible"/>
                                      </p:to>
                                    </p:set>
                                    <p:animEffect transition="in" filter="fade">
                                      <p:cBhvr>
                                        <p:cTn id="108" dur="500"/>
                                        <p:tgtEl>
                                          <p:spTgt spid="20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09"/>
                                        </p:tgtEl>
                                        <p:attrNameLst>
                                          <p:attrName>style.visibility</p:attrName>
                                        </p:attrNameLst>
                                      </p:cBhvr>
                                      <p:to>
                                        <p:strVal val="visible"/>
                                      </p:to>
                                    </p:set>
                                    <p:animEffect transition="in" filter="fade">
                                      <p:cBhvr>
                                        <p:cTn id="111" dur="500"/>
                                        <p:tgtEl>
                                          <p:spTgt spid="20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10"/>
                                        </p:tgtEl>
                                        <p:attrNameLst>
                                          <p:attrName>style.visibility</p:attrName>
                                        </p:attrNameLst>
                                      </p:cBhvr>
                                      <p:to>
                                        <p:strVal val="visible"/>
                                      </p:to>
                                    </p:set>
                                    <p:animEffect transition="in" filter="fade">
                                      <p:cBhvr>
                                        <p:cTn id="114" dur="500"/>
                                        <p:tgtEl>
                                          <p:spTgt spid="21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04"/>
                                        </p:tgtEl>
                                        <p:attrNameLst>
                                          <p:attrName>style.visibility</p:attrName>
                                        </p:attrNameLst>
                                      </p:cBhvr>
                                      <p:to>
                                        <p:strVal val="visible"/>
                                      </p:to>
                                    </p:set>
                                    <p:animEffect transition="in" filter="fade">
                                      <p:cBhvr>
                                        <p:cTn id="117" dur="500"/>
                                        <p:tgtEl>
                                          <p:spTgt spid="20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12"/>
                                        </p:tgtEl>
                                        <p:attrNameLst>
                                          <p:attrName>style.visibility</p:attrName>
                                        </p:attrNameLst>
                                      </p:cBhvr>
                                      <p:to>
                                        <p:strVal val="visible"/>
                                      </p:to>
                                    </p:set>
                                    <p:animEffect transition="in" filter="fade">
                                      <p:cBhvr>
                                        <p:cTn id="122" dur="500"/>
                                        <p:tgtEl>
                                          <p:spTgt spid="212"/>
                                        </p:tgtEl>
                                      </p:cBhvr>
                                    </p:animEffect>
                                  </p:childTnLst>
                                </p:cTn>
                              </p:par>
                              <p:par>
                                <p:cTn id="123" presetID="10" presetClass="entr" presetSubtype="0" fill="hold" nodeType="withEffect">
                                  <p:stCondLst>
                                    <p:cond delay="0"/>
                                  </p:stCondLst>
                                  <p:childTnLst>
                                    <p:set>
                                      <p:cBhvr>
                                        <p:cTn id="124" dur="1" fill="hold">
                                          <p:stCondLst>
                                            <p:cond delay="0"/>
                                          </p:stCondLst>
                                        </p:cTn>
                                        <p:tgtEl>
                                          <p:spTgt spid="213"/>
                                        </p:tgtEl>
                                        <p:attrNameLst>
                                          <p:attrName>style.visibility</p:attrName>
                                        </p:attrNameLst>
                                      </p:cBhvr>
                                      <p:to>
                                        <p:strVal val="visible"/>
                                      </p:to>
                                    </p:set>
                                    <p:animEffect transition="in" filter="fade">
                                      <p:cBhvr>
                                        <p:cTn id="125" dur="500"/>
                                        <p:tgtEl>
                                          <p:spTgt spid="21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14"/>
                                        </p:tgtEl>
                                        <p:attrNameLst>
                                          <p:attrName>style.visibility</p:attrName>
                                        </p:attrNameLst>
                                      </p:cBhvr>
                                      <p:to>
                                        <p:strVal val="visible"/>
                                      </p:to>
                                    </p:set>
                                    <p:animEffect transition="in" filter="fade">
                                      <p:cBhvr>
                                        <p:cTn id="128" dur="500"/>
                                        <p:tgtEl>
                                          <p:spTgt spid="214"/>
                                        </p:tgtEl>
                                      </p:cBhvr>
                                    </p:animEffect>
                                  </p:childTnLst>
                                </p:cTn>
                              </p:par>
                              <p:par>
                                <p:cTn id="129" presetID="10" presetClass="entr" presetSubtype="0" fill="hold" nodeType="withEffect">
                                  <p:stCondLst>
                                    <p:cond delay="0"/>
                                  </p:stCondLst>
                                  <p:childTnLst>
                                    <p:set>
                                      <p:cBhvr>
                                        <p:cTn id="130" dur="1" fill="hold">
                                          <p:stCondLst>
                                            <p:cond delay="0"/>
                                          </p:stCondLst>
                                        </p:cTn>
                                        <p:tgtEl>
                                          <p:spTgt spid="215"/>
                                        </p:tgtEl>
                                        <p:attrNameLst>
                                          <p:attrName>style.visibility</p:attrName>
                                        </p:attrNameLst>
                                      </p:cBhvr>
                                      <p:to>
                                        <p:strVal val="visible"/>
                                      </p:to>
                                    </p:set>
                                    <p:animEffect transition="in" filter="fade">
                                      <p:cBhvr>
                                        <p:cTn id="131" dur="500"/>
                                        <p:tgtEl>
                                          <p:spTgt spid="215"/>
                                        </p:tgtEl>
                                      </p:cBhvr>
                                    </p:animEffect>
                                  </p:childTnLst>
                                </p:cTn>
                              </p:par>
                              <p:par>
                                <p:cTn id="132" presetID="10" presetClass="entr" presetSubtype="0" fill="hold" nodeType="withEffect">
                                  <p:stCondLst>
                                    <p:cond delay="0"/>
                                  </p:stCondLst>
                                  <p:childTnLst>
                                    <p:set>
                                      <p:cBhvr>
                                        <p:cTn id="133" dur="1" fill="hold">
                                          <p:stCondLst>
                                            <p:cond delay="0"/>
                                          </p:stCondLst>
                                        </p:cTn>
                                        <p:tgtEl>
                                          <p:spTgt spid="17"/>
                                        </p:tgtEl>
                                        <p:attrNameLst>
                                          <p:attrName>style.visibility</p:attrName>
                                        </p:attrNameLst>
                                      </p:cBhvr>
                                      <p:to>
                                        <p:strVal val="visible"/>
                                      </p:to>
                                    </p:set>
                                    <p:animEffect transition="in" filter="fade">
                                      <p:cBhvr>
                                        <p:cTn id="134" dur="500"/>
                                        <p:tgtEl>
                                          <p:spTgt spid="17"/>
                                        </p:tgtEl>
                                      </p:cBhvr>
                                    </p:animEffect>
                                  </p:childTnLst>
                                </p:cTn>
                              </p:par>
                              <p:par>
                                <p:cTn id="135" presetID="10" presetClass="entr" presetSubtype="0" fill="hold" nodeType="withEffect">
                                  <p:stCondLst>
                                    <p:cond delay="0"/>
                                  </p:stCondLst>
                                  <p:childTnLst>
                                    <p:set>
                                      <p:cBhvr>
                                        <p:cTn id="136" dur="1" fill="hold">
                                          <p:stCondLst>
                                            <p:cond delay="0"/>
                                          </p:stCondLst>
                                        </p:cTn>
                                        <p:tgtEl>
                                          <p:spTgt spid="18"/>
                                        </p:tgtEl>
                                        <p:attrNameLst>
                                          <p:attrName>style.visibility</p:attrName>
                                        </p:attrNameLst>
                                      </p:cBhvr>
                                      <p:to>
                                        <p:strVal val="visible"/>
                                      </p:to>
                                    </p:set>
                                    <p:animEffect transition="in" filter="fade">
                                      <p:cBhvr>
                                        <p:cTn id="137" dur="500"/>
                                        <p:tgtEl>
                                          <p:spTgt spid="1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16"/>
                                        </p:tgtEl>
                                        <p:attrNameLst>
                                          <p:attrName>style.visibility</p:attrName>
                                        </p:attrNameLst>
                                      </p:cBhvr>
                                      <p:to>
                                        <p:strVal val="visible"/>
                                      </p:to>
                                    </p:set>
                                    <p:animEffect transition="in" filter="fade">
                                      <p:cBhvr>
                                        <p:cTn id="140" dur="500"/>
                                        <p:tgtEl>
                                          <p:spTgt spid="21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17"/>
                                        </p:tgtEl>
                                        <p:attrNameLst>
                                          <p:attrName>style.visibility</p:attrName>
                                        </p:attrNameLst>
                                      </p:cBhvr>
                                      <p:to>
                                        <p:strVal val="visible"/>
                                      </p:to>
                                    </p:set>
                                    <p:animEffect transition="in" filter="fade">
                                      <p:cBhvr>
                                        <p:cTn id="143" dur="500"/>
                                        <p:tgtEl>
                                          <p:spTgt spid="217"/>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9"/>
                                        </p:tgtEl>
                                        <p:attrNameLst>
                                          <p:attrName>style.visibility</p:attrName>
                                        </p:attrNameLst>
                                      </p:cBhvr>
                                      <p:to>
                                        <p:strVal val="visible"/>
                                      </p:to>
                                    </p:set>
                                    <p:animEffect transition="in" filter="fade">
                                      <p:cBhvr>
                                        <p:cTn id="146" dur="500"/>
                                        <p:tgtEl>
                                          <p:spTgt spid="19"/>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21"/>
                                        </p:tgtEl>
                                        <p:attrNameLst>
                                          <p:attrName>style.visibility</p:attrName>
                                        </p:attrNameLst>
                                      </p:cBhvr>
                                      <p:to>
                                        <p:strVal val="visible"/>
                                      </p:to>
                                    </p:set>
                                    <p:animEffect transition="in" filter="fade">
                                      <p:cBhvr>
                                        <p:cTn id="152" dur="500"/>
                                        <p:tgtEl>
                                          <p:spTgt spid="21"/>
                                        </p:tgtEl>
                                      </p:cBhvr>
                                    </p:animEffect>
                                  </p:childTnLst>
                                </p:cTn>
                              </p:par>
                              <p:par>
                                <p:cTn id="153" presetID="10" presetClass="entr" presetSubtype="0" fill="hold" nodeType="withEffect">
                                  <p:stCondLst>
                                    <p:cond delay="0"/>
                                  </p:stCondLst>
                                  <p:childTnLst>
                                    <p:set>
                                      <p:cBhvr>
                                        <p:cTn id="154" dur="1" fill="hold">
                                          <p:stCondLst>
                                            <p:cond delay="0"/>
                                          </p:stCondLst>
                                        </p:cTn>
                                        <p:tgtEl>
                                          <p:spTgt spid="22"/>
                                        </p:tgtEl>
                                        <p:attrNameLst>
                                          <p:attrName>style.visibility</p:attrName>
                                        </p:attrNameLst>
                                      </p:cBhvr>
                                      <p:to>
                                        <p:strVal val="visible"/>
                                      </p:to>
                                    </p:set>
                                    <p:animEffect transition="in" filter="fade">
                                      <p:cBhvr>
                                        <p:cTn id="155" dur="500"/>
                                        <p:tgtEl>
                                          <p:spTgt spid="22"/>
                                        </p:tgtEl>
                                      </p:cBhvr>
                                    </p:animEffect>
                                  </p:childTnLst>
                                </p:cTn>
                              </p:par>
                              <p:par>
                                <p:cTn id="156" presetID="10" presetClass="entr" presetSubtype="0" fill="hold" nodeType="withEffect">
                                  <p:stCondLst>
                                    <p:cond delay="0"/>
                                  </p:stCondLst>
                                  <p:childTnLst>
                                    <p:set>
                                      <p:cBhvr>
                                        <p:cTn id="157" dur="1" fill="hold">
                                          <p:stCondLst>
                                            <p:cond delay="0"/>
                                          </p:stCondLst>
                                        </p:cTn>
                                        <p:tgtEl>
                                          <p:spTgt spid="23"/>
                                        </p:tgtEl>
                                        <p:attrNameLst>
                                          <p:attrName>style.visibility</p:attrName>
                                        </p:attrNameLst>
                                      </p:cBhvr>
                                      <p:to>
                                        <p:strVal val="visible"/>
                                      </p:to>
                                    </p:set>
                                    <p:animEffect transition="in" filter="fade">
                                      <p:cBhvr>
                                        <p:cTn id="158" dur="500"/>
                                        <p:tgtEl>
                                          <p:spTgt spid="2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20"/>
                                        </p:tgtEl>
                                        <p:attrNameLst>
                                          <p:attrName>style.visibility</p:attrName>
                                        </p:attrNameLst>
                                      </p:cBhvr>
                                      <p:to>
                                        <p:strVal val="visible"/>
                                      </p:to>
                                    </p:set>
                                    <p:animEffect transition="in" filter="fade">
                                      <p:cBhvr>
                                        <p:cTn id="161" dur="500"/>
                                        <p:tgtEl>
                                          <p:spTgt spid="220"/>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211"/>
                                        </p:tgtEl>
                                        <p:attrNameLst>
                                          <p:attrName>style.visibility</p:attrName>
                                        </p:attrNameLst>
                                      </p:cBhvr>
                                      <p:to>
                                        <p:strVal val="visible"/>
                                      </p:to>
                                    </p:set>
                                    <p:animEffect transition="in" filter="fade">
                                      <p:cBhvr>
                                        <p:cTn id="164"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191" grpId="0" animBg="1"/>
      <p:bldP spid="5" grpId="0" animBg="1"/>
      <p:bldP spid="9" grpId="0"/>
      <p:bldP spid="10" grpId="0"/>
      <p:bldP spid="163" grpId="0"/>
      <p:bldP spid="164" grpId="0"/>
      <p:bldP spid="182" grpId="0"/>
      <p:bldP spid="183" grpId="0"/>
      <p:bldP spid="187" grpId="0"/>
      <p:bldP spid="11" grpId="0" animBg="1"/>
      <p:bldP spid="190" grpId="0"/>
      <p:bldP spid="193" grpId="0"/>
      <p:bldP spid="195" grpId="0"/>
      <p:bldP spid="200" grpId="0"/>
      <p:bldP spid="204" grpId="0"/>
      <p:bldP spid="209" grpId="0"/>
      <p:bldP spid="210" grpId="0" animBg="1"/>
      <p:bldP spid="211" grpId="0"/>
      <p:bldP spid="214" grpId="0"/>
      <p:bldP spid="216" grpId="0"/>
      <p:bldP spid="217" grpId="0"/>
      <p:bldP spid="19" grpId="0" animBg="1"/>
      <p:bldP spid="2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 y="3825725"/>
            <a:ext cx="780290" cy="780290"/>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4" y="3825725"/>
            <a:ext cx="780290" cy="780290"/>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5502" y="3825725"/>
            <a:ext cx="780290" cy="780290"/>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7618" y="2201023"/>
            <a:ext cx="780290" cy="780290"/>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288" y="5426456"/>
            <a:ext cx="780290" cy="780290"/>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0288" y="2187955"/>
            <a:ext cx="780290" cy="780290"/>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326" y="2207303"/>
            <a:ext cx="780290" cy="780290"/>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1910" y="2294094"/>
            <a:ext cx="780290" cy="5848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9"/>
          <a:stretch>
            <a:fillRect/>
          </a:stretch>
        </p:blipFill>
        <p:spPr>
          <a:xfrm>
            <a:off x="6420096" y="2251823"/>
            <a:ext cx="776396" cy="652554"/>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1096177" y="4215870"/>
            <a:ext cx="73951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615984" y="4215870"/>
            <a:ext cx="73951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4879928" y="5015528"/>
            <a:ext cx="821433" cy="422"/>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C605C1E-7298-4406-8473-68D8020F1000}"/>
              </a:ext>
            </a:extLst>
          </p:cNvPr>
          <p:cNvCxnSpPr>
            <a:cxnSpLocks/>
            <a:stCxn id="37" idx="0"/>
            <a:endCxn id="13" idx="2"/>
          </p:cNvCxnSpPr>
          <p:nvPr/>
        </p:nvCxnSpPr>
        <p:spPr>
          <a:xfrm rot="16200000" flipV="1">
            <a:off x="4862400" y="3396278"/>
            <a:ext cx="856488" cy="422"/>
          </a:xfrm>
          <a:prstGeom prst="bentConnector3">
            <a:avLst>
              <a:gd name="adj1" fmla="val 50000"/>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5680578" y="2578100"/>
            <a:ext cx="73951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7196492" y="2578100"/>
            <a:ext cx="735418" cy="84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D38E99-044C-4E36-8187-6E3ABB625944}"/>
              </a:ext>
            </a:extLst>
          </p:cNvPr>
          <p:cNvCxnSpPr>
            <a:stCxn id="6146" idx="3"/>
            <a:endCxn id="10" idx="1"/>
          </p:cNvCxnSpPr>
          <p:nvPr/>
        </p:nvCxnSpPr>
        <p:spPr>
          <a:xfrm>
            <a:off x="8712200" y="2586536"/>
            <a:ext cx="735418" cy="46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8F9710-F205-47F9-9D05-FC6B5A72624D}"/>
              </a:ext>
            </a:extLst>
          </p:cNvPr>
          <p:cNvCxnSpPr>
            <a:stCxn id="10" idx="3"/>
            <a:endCxn id="14" idx="1"/>
          </p:cNvCxnSpPr>
          <p:nvPr/>
        </p:nvCxnSpPr>
        <p:spPr>
          <a:xfrm>
            <a:off x="10227908" y="2591168"/>
            <a:ext cx="735418" cy="6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10" y="3824733"/>
            <a:ext cx="780290" cy="780290"/>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flipV="1">
            <a:off x="4135792" y="4214878"/>
            <a:ext cx="764918" cy="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866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23F7-6C5C-447D-A883-5D060C643E1A}"/>
              </a:ext>
            </a:extLst>
          </p:cNvPr>
          <p:cNvSpPr>
            <a:spLocks noGrp="1"/>
          </p:cNvSpPr>
          <p:nvPr>
            <p:ph type="title"/>
          </p:nvPr>
        </p:nvSpPr>
        <p:spPr/>
        <p:txBody>
          <a:bodyPr/>
          <a:lstStyle/>
          <a:p>
            <a:r>
              <a:rPr lang="en-US" dirty="0"/>
              <a:t>Compute</a:t>
            </a:r>
            <a:endParaRPr lang="nl-NL" dirty="0"/>
          </a:p>
        </p:txBody>
      </p:sp>
    </p:spTree>
    <p:extLst>
      <p:ext uri="{BB962C8B-B14F-4D97-AF65-F5344CB8AC3E}">
        <p14:creationId xmlns:p14="http://schemas.microsoft.com/office/powerpoint/2010/main" val="15283542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3" dirty="0"/>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455" y="1194798"/>
            <a:ext cx="3216184" cy="4871958"/>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Author functions in C#, F#, Node.JS, </a:t>
                </a:r>
                <a:r>
                  <a:rPr lang="en-US" sz="1567" b="1" dirty="0">
                    <a:gradFill>
                      <a:gsLst>
                        <a:gs pos="2917">
                          <a:srgbClr val="505050"/>
                        </a:gs>
                        <a:gs pos="30000">
                          <a:srgbClr val="505050"/>
                        </a:gs>
                      </a:gsLst>
                      <a:lin ang="5400000" scaled="0"/>
                    </a:gradFill>
                    <a:latin typeface="Segoe UI Semilight"/>
                  </a:rPr>
                  <a:t>Java</a:t>
                </a:r>
                <a:r>
                  <a:rPr lang="en-US" sz="1567" dirty="0">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946" y="1203944"/>
            <a:ext cx="2675053" cy="5084511"/>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873805"/>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dirty="0">
                <a:gradFill>
                  <a:gsLst>
                    <a:gs pos="2917">
                      <a:srgbClr val="FFFFFF"/>
                    </a:gs>
                    <a:gs pos="30000">
                      <a:srgbClr val="FFFFFF"/>
                    </a:gs>
                  </a:gsLst>
                  <a:lin ang="5400000" scaled="0"/>
                </a:gradFill>
                <a:latin typeface="Segoe UI Light"/>
              </a:rPr>
              <a:t>Functions Triggers and Bindings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8743BAD1-0B17-4225-9FFD-81398235F139}"/>
              </a:ext>
            </a:extLst>
          </p:cNvPr>
          <p:cNvPicPr>
            <a:picLocks noChangeAspect="1"/>
          </p:cNvPicPr>
          <p:nvPr/>
        </p:nvPicPr>
        <p:blipFill>
          <a:blip r:embed="rId3"/>
          <a:stretch>
            <a:fillRect/>
          </a:stretch>
        </p:blipFill>
        <p:spPr>
          <a:xfrm>
            <a:off x="4853540" y="0"/>
            <a:ext cx="6712772" cy="6858000"/>
          </a:xfrm>
          <a:prstGeom prst="rect">
            <a:avLst/>
          </a:prstGeom>
        </p:spPr>
      </p:pic>
    </p:spTree>
    <p:extLst>
      <p:ext uri="{BB962C8B-B14F-4D97-AF65-F5344CB8AC3E}">
        <p14:creationId xmlns:p14="http://schemas.microsoft.com/office/powerpoint/2010/main" val="164608905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950B58-58EA-4905-AFE1-AE14631A1BA0}"/>
              </a:ext>
            </a:extLst>
          </p:cNvPr>
          <p:cNvSpPr>
            <a:spLocks noGrp="1"/>
          </p:cNvSpPr>
          <p:nvPr>
            <p:ph type="body" sz="quarter" idx="10"/>
          </p:nvPr>
        </p:nvSpPr>
        <p:spPr>
          <a:xfrm>
            <a:off x="269239" y="1189177"/>
            <a:ext cx="11653523" cy="2055114"/>
          </a:xfrm>
        </p:spPr>
        <p:txBody>
          <a:bodyPr/>
          <a:lstStyle/>
          <a:p>
            <a:r>
              <a:rPr lang="en-US" dirty="0"/>
              <a:t>Provides low-code access to many external sources</a:t>
            </a:r>
          </a:p>
          <a:p>
            <a:r>
              <a:rPr lang="en-US" dirty="0"/>
              <a:t>23 bindings</a:t>
            </a:r>
          </a:p>
          <a:p>
            <a:r>
              <a:rPr lang="en-US" dirty="0"/>
              <a:t>Ideal for “data-in, data-out” scenarios</a:t>
            </a:r>
          </a:p>
        </p:txBody>
      </p:sp>
      <p:sp>
        <p:nvSpPr>
          <p:cNvPr id="2" name="Title 1">
            <a:extLst>
              <a:ext uri="{FF2B5EF4-FFF2-40B4-BE49-F238E27FC236}">
                <a16:creationId xmlns:a16="http://schemas.microsoft.com/office/drawing/2014/main" id="{622443E9-7320-4C6C-A570-74BBD184FC54}"/>
              </a:ext>
            </a:extLst>
          </p:cNvPr>
          <p:cNvSpPr>
            <a:spLocks noGrp="1"/>
          </p:cNvSpPr>
          <p:nvPr>
            <p:ph type="title"/>
          </p:nvPr>
        </p:nvSpPr>
        <p:spPr/>
        <p:txBody>
          <a:bodyPr/>
          <a:lstStyle/>
          <a:p>
            <a:r>
              <a:rPr lang="en-US" dirty="0"/>
              <a:t>Function bindings		</a:t>
            </a:r>
          </a:p>
        </p:txBody>
      </p:sp>
    </p:spTree>
    <p:extLst>
      <p:ext uri="{BB962C8B-B14F-4D97-AF65-F5344CB8AC3E}">
        <p14:creationId xmlns:p14="http://schemas.microsoft.com/office/powerpoint/2010/main" val="336817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PGP Decryption</a:t>
            </a:r>
            <a:endParaRPr lang="nl-NL" dirty="0"/>
          </a:p>
        </p:txBody>
      </p:sp>
      <p:pic>
        <p:nvPicPr>
          <p:cNvPr id="4" name="Picture 3" descr="A stop sign&#10;&#10;Description generated with high confidence">
            <a:extLst>
              <a:ext uri="{FF2B5EF4-FFF2-40B4-BE49-F238E27FC236}">
                <a16:creationId xmlns:a16="http://schemas.microsoft.com/office/drawing/2014/main" id="{98B639E9-A588-44B4-8679-83AAACAB7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055" y="3395980"/>
            <a:ext cx="780290" cy="780290"/>
          </a:xfrm>
          <a:prstGeom prst="rect">
            <a:avLst/>
          </a:prstGeom>
        </p:spPr>
      </p:pic>
      <p:pic>
        <p:nvPicPr>
          <p:cNvPr id="6" name="Picture 5">
            <a:extLst>
              <a:ext uri="{FF2B5EF4-FFF2-40B4-BE49-F238E27FC236}">
                <a16:creationId xmlns:a16="http://schemas.microsoft.com/office/drawing/2014/main" id="{33A83EB0-B542-4078-8F4E-E020E5EC1EC3}"/>
              </a:ext>
            </a:extLst>
          </p:cNvPr>
          <p:cNvPicPr>
            <a:picLocks noChangeAspect="1"/>
          </p:cNvPicPr>
          <p:nvPr/>
        </p:nvPicPr>
        <p:blipFill>
          <a:blip r:embed="rId3"/>
          <a:stretch>
            <a:fillRect/>
          </a:stretch>
        </p:blipFill>
        <p:spPr>
          <a:xfrm>
            <a:off x="1659746" y="3395980"/>
            <a:ext cx="780290" cy="780290"/>
          </a:xfrm>
          <a:prstGeom prst="rect">
            <a:avLst/>
          </a:prstGeom>
        </p:spPr>
      </p:pic>
      <p:pic>
        <p:nvPicPr>
          <p:cNvPr id="5" name="Picture 4">
            <a:extLst>
              <a:ext uri="{FF2B5EF4-FFF2-40B4-BE49-F238E27FC236}">
                <a16:creationId xmlns:a16="http://schemas.microsoft.com/office/drawing/2014/main" id="{A9A60805-FB82-4C94-B243-2346A539A577}"/>
              </a:ext>
            </a:extLst>
          </p:cNvPr>
          <p:cNvPicPr>
            <a:picLocks noChangeAspect="1"/>
          </p:cNvPicPr>
          <p:nvPr/>
        </p:nvPicPr>
        <p:blipFill>
          <a:blip r:embed="rId4"/>
          <a:stretch>
            <a:fillRect/>
          </a:stretch>
        </p:blipFill>
        <p:spPr>
          <a:xfrm>
            <a:off x="1827685" y="3949700"/>
            <a:ext cx="612351" cy="226570"/>
          </a:xfrm>
          <a:prstGeom prst="rect">
            <a:avLst/>
          </a:prstGeom>
        </p:spPr>
      </p:pic>
      <p:pic>
        <p:nvPicPr>
          <p:cNvPr id="8" name="Picture 7" descr="A close up of a sign&#10;&#10;Description generated with high confidence">
            <a:extLst>
              <a:ext uri="{FF2B5EF4-FFF2-40B4-BE49-F238E27FC236}">
                <a16:creationId xmlns:a16="http://schemas.microsoft.com/office/drawing/2014/main" id="{F850946B-5C4B-4230-942A-A42F22BF9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6364" y="3395980"/>
            <a:ext cx="780290" cy="780290"/>
          </a:xfrm>
          <a:prstGeom prst="rect">
            <a:avLst/>
          </a:prstGeom>
        </p:spPr>
      </p:pic>
      <p:pic>
        <p:nvPicPr>
          <p:cNvPr id="10" name="Graphic 9">
            <a:extLst>
              <a:ext uri="{FF2B5EF4-FFF2-40B4-BE49-F238E27FC236}">
                <a16:creationId xmlns:a16="http://schemas.microsoft.com/office/drawing/2014/main" id="{1E9A6F0D-BE53-4D01-85BE-C4AB8AA2ED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673" y="3454400"/>
            <a:ext cx="645670" cy="645670"/>
          </a:xfrm>
          <a:prstGeom prst="rect">
            <a:avLst/>
          </a:prstGeom>
        </p:spPr>
      </p:pic>
      <p:cxnSp>
        <p:nvCxnSpPr>
          <p:cNvPr id="12" name="Straight Arrow Connector 11">
            <a:extLst>
              <a:ext uri="{FF2B5EF4-FFF2-40B4-BE49-F238E27FC236}">
                <a16:creationId xmlns:a16="http://schemas.microsoft.com/office/drawing/2014/main" id="{849F1752-0169-43F4-BC76-856415FA5662}"/>
              </a:ext>
            </a:extLst>
          </p:cNvPr>
          <p:cNvCxnSpPr>
            <a:stCxn id="6" idx="3"/>
            <a:endCxn id="4" idx="1"/>
          </p:cNvCxnSpPr>
          <p:nvPr/>
        </p:nvCxnSpPr>
        <p:spPr>
          <a:xfrm>
            <a:off x="2440036" y="3786125"/>
            <a:ext cx="18180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E4A764-207A-44CC-8F90-BD588B2EE5E4}"/>
              </a:ext>
            </a:extLst>
          </p:cNvPr>
          <p:cNvCxnSpPr>
            <a:stCxn id="4" idx="3"/>
            <a:endCxn id="8" idx="1"/>
          </p:cNvCxnSpPr>
          <p:nvPr/>
        </p:nvCxnSpPr>
        <p:spPr>
          <a:xfrm>
            <a:off x="5038345" y="3786125"/>
            <a:ext cx="18180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66FE97-83B3-4BDB-9D04-8D63569C946C}"/>
              </a:ext>
            </a:extLst>
          </p:cNvPr>
          <p:cNvCxnSpPr>
            <a:stCxn id="8" idx="3"/>
            <a:endCxn id="10" idx="1"/>
          </p:cNvCxnSpPr>
          <p:nvPr/>
        </p:nvCxnSpPr>
        <p:spPr>
          <a:xfrm flipV="1">
            <a:off x="7636654" y="3777235"/>
            <a:ext cx="1818019" cy="88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0276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3CCD-B202-468A-BA18-581C33E7CD34}"/>
              </a:ext>
            </a:extLst>
          </p:cNvPr>
          <p:cNvSpPr>
            <a:spLocks noGrp="1"/>
          </p:cNvSpPr>
          <p:nvPr>
            <p:ph type="title"/>
          </p:nvPr>
        </p:nvSpPr>
        <p:spPr/>
        <p:txBody>
          <a:bodyPr/>
          <a:lstStyle/>
          <a:p>
            <a:r>
              <a:rPr lang="en-US" dirty="0" err="1"/>
              <a:t>Eventing</a:t>
            </a:r>
            <a:endParaRPr lang="nl-NL" dirty="0"/>
          </a:p>
        </p:txBody>
      </p:sp>
    </p:spTree>
    <p:extLst>
      <p:ext uri="{BB962C8B-B14F-4D97-AF65-F5344CB8AC3E}">
        <p14:creationId xmlns:p14="http://schemas.microsoft.com/office/powerpoint/2010/main" val="10009857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8DFD50-DF9E-4B18-A5DF-3F2F399393FE}"/>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Global Organizers</a:t>
            </a:r>
            <a:endParaRPr lang="nl-NL" sz="3200">
              <a:solidFill>
                <a:schemeClr val="bg1"/>
              </a:solidFill>
            </a:endParaRPr>
          </a:p>
        </p:txBody>
      </p:sp>
      <p:pic>
        <p:nvPicPr>
          <p:cNvPr id="3" name="Picture 2">
            <a:extLst>
              <a:ext uri="{FF2B5EF4-FFF2-40B4-BE49-F238E27FC236}">
                <a16:creationId xmlns:a16="http://schemas.microsoft.com/office/drawing/2014/main" id="{0869E696-AC58-4D65-86F8-0498B9961C2E}"/>
              </a:ext>
            </a:extLst>
          </p:cNvPr>
          <p:cNvPicPr>
            <a:picLocks noChangeAspect="1"/>
          </p:cNvPicPr>
          <p:nvPr/>
        </p:nvPicPr>
        <p:blipFill>
          <a:blip r:embed="rId2"/>
          <a:stretch>
            <a:fillRect/>
          </a:stretch>
        </p:blipFill>
        <p:spPr>
          <a:xfrm>
            <a:off x="1989272" y="1675227"/>
            <a:ext cx="8213456" cy="4394199"/>
          </a:xfrm>
          <a:prstGeom prst="rect">
            <a:avLst/>
          </a:prstGeom>
        </p:spPr>
      </p:pic>
    </p:spTree>
    <p:extLst>
      <p:ext uri="{BB962C8B-B14F-4D97-AF65-F5344CB8AC3E}">
        <p14:creationId xmlns:p14="http://schemas.microsoft.com/office/powerpoint/2010/main" val="1999354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BDA87527-CCE5-43A3-925B-F098D50A86F8}"/>
              </a:ext>
            </a:extLst>
          </p:cNvPr>
          <p:cNvSpPr>
            <a:spLocks noGrp="1"/>
          </p:cNvSpPr>
          <p:nvPr>
            <p:ph idx="1"/>
          </p:nvPr>
        </p:nvSpPr>
        <p:spPr>
          <a:xfrm>
            <a:off x="423335" y="1867720"/>
            <a:ext cx="9387640" cy="1875941"/>
          </a:xfrm>
        </p:spPr>
        <p:txBody>
          <a:bodyPr>
            <a:normAutofit/>
          </a:bodyPr>
          <a:lstStyle/>
          <a:p>
            <a:endParaRPr lang="nl-NL" dirty="0"/>
          </a:p>
          <a:p>
            <a:endParaRPr lang="nl-NL" dirty="0"/>
          </a:p>
          <a:p>
            <a:endParaRPr lang="nl-NL" dirty="0"/>
          </a:p>
          <a:p>
            <a:pPr marL="0" indent="0">
              <a:buNone/>
            </a:pPr>
            <a:endParaRPr lang="nl-NL" dirty="0"/>
          </a:p>
        </p:txBody>
      </p:sp>
      <p:sp>
        <p:nvSpPr>
          <p:cNvPr id="2" name="Titel 1">
            <a:extLst>
              <a:ext uri="{FF2B5EF4-FFF2-40B4-BE49-F238E27FC236}">
                <a16:creationId xmlns:a16="http://schemas.microsoft.com/office/drawing/2014/main" id="{9E39ABD6-0962-4CA6-B09D-AF8D2987F302}"/>
              </a:ext>
            </a:extLst>
          </p:cNvPr>
          <p:cNvSpPr>
            <a:spLocks noGrp="1"/>
          </p:cNvSpPr>
          <p:nvPr>
            <p:ph type="title"/>
          </p:nvPr>
        </p:nvSpPr>
        <p:spPr/>
        <p:txBody>
          <a:bodyPr/>
          <a:lstStyle/>
          <a:p>
            <a:r>
              <a:rPr lang="nl-NL" sz="4705" b="0" spc="-100" dirty="0">
                <a:ln w="3175">
                  <a:noFill/>
                </a:ln>
                <a:gradFill>
                  <a:gsLst>
                    <a:gs pos="1250">
                      <a:schemeClr val="tx1"/>
                    </a:gs>
                    <a:gs pos="100000">
                      <a:schemeClr val="tx1"/>
                    </a:gs>
                  </a:gsLst>
                  <a:lin ang="5400000" scaled="0"/>
                </a:gradFill>
                <a:latin typeface="Segoe UI Light (Headings)"/>
                <a:ea typeface="+mn-ea"/>
                <a:cs typeface="Segoe UI" pitchFamily="34" charset="0"/>
              </a:rPr>
              <a:t>Service Bus Services</a:t>
            </a:r>
          </a:p>
        </p:txBody>
      </p:sp>
      <p:sp>
        <p:nvSpPr>
          <p:cNvPr id="4" name="Tijdelijke aanduiding voor dianummer 3">
            <a:extLst>
              <a:ext uri="{FF2B5EF4-FFF2-40B4-BE49-F238E27FC236}">
                <a16:creationId xmlns:a16="http://schemas.microsoft.com/office/drawing/2014/main" id="{E488DCAA-FAA4-4713-AD28-D2FADC027D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37A588-B1BA-6340-A881-9162022463EC}" type="slidenum">
              <a:rPr kumimoji="0" lang="en-US" sz="1200" b="0" i="0" u="none" strike="noStrike" kern="1200" cap="none" spc="0" normalizeH="0" baseline="0" noProof="0" smtClean="0">
                <a:ln>
                  <a:noFill/>
                </a:ln>
                <a:solidFill>
                  <a:srgbClr val="363731"/>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srgbClr val="363731"/>
              </a:solidFill>
              <a:effectLst/>
              <a:uLnTx/>
              <a:uFillTx/>
              <a:latin typeface="Segoe UI Light" panose="020B0502040204020203" pitchFamily="34" charset="0"/>
              <a:ea typeface="+mn-ea"/>
              <a:cs typeface="Segoe UI Light" panose="020B0502040204020203" pitchFamily="34" charset="0"/>
            </a:endParaRPr>
          </a:p>
        </p:txBody>
      </p:sp>
      <p:sp>
        <p:nvSpPr>
          <p:cNvPr id="9" name="Text Placeholder 3">
            <a:extLst>
              <a:ext uri="{FF2B5EF4-FFF2-40B4-BE49-F238E27FC236}">
                <a16:creationId xmlns:a16="http://schemas.microsoft.com/office/drawing/2014/main" id="{B8FF6EE4-8EB7-45F8-86F6-2D5DF21ADCF7}"/>
              </a:ext>
            </a:extLst>
          </p:cNvPr>
          <p:cNvSpPr txBox="1">
            <a:spLocks/>
          </p:cNvSpPr>
          <p:nvPr/>
        </p:nvSpPr>
        <p:spPr>
          <a:xfrm>
            <a:off x="1626494" y="3873945"/>
            <a:ext cx="2481231" cy="1822037"/>
          </a:xfrm>
          <a:prstGeom prst="rect">
            <a:avLst/>
          </a:prstGeom>
        </p:spPr>
        <p:txBody>
          <a:bodyPr/>
          <a:lstStyle>
            <a:lvl1pPr marL="457189" indent="-457189" algn="l" defTabSz="609585" rtl="0" eaLnBrk="1" latinLnBrk="0" hangingPunct="1">
              <a:spcBef>
                <a:spcPct val="20000"/>
              </a:spcBef>
              <a:buFont typeface="Arial"/>
              <a:buChar char="•"/>
              <a:defRPr lang="en-US" sz="3200" kern="1200" dirty="0" smtClean="0">
                <a:solidFill>
                  <a:srgbClr val="2B2C27"/>
                </a:solidFill>
                <a:latin typeface="Segoe UI Light" panose="020B0502040204020203" pitchFamily="34" charset="0"/>
                <a:ea typeface="+mn-ea"/>
                <a:cs typeface="Segoe UI Light" panose="020B0502040204020203" pitchFamily="34" charset="0"/>
              </a:defRPr>
            </a:lvl1pPr>
            <a:lvl2pPr marL="990575" indent="-380990" algn="l" defTabSz="609585" rtl="0" eaLnBrk="1" latinLnBrk="0" hangingPunct="1">
              <a:spcBef>
                <a:spcPct val="20000"/>
              </a:spcBef>
              <a:buFont typeface="Arial"/>
              <a:buChar char="–"/>
              <a:defRPr lang="en-US" sz="2667" kern="1200" dirty="0" smtClean="0">
                <a:solidFill>
                  <a:srgbClr val="2B2C27"/>
                </a:solidFill>
                <a:latin typeface="Segoe UI Light" panose="020B0502040204020203" pitchFamily="34" charset="0"/>
                <a:ea typeface="+mn-ea"/>
                <a:cs typeface="Segoe UI Light" panose="020B0502040204020203" pitchFamily="34" charset="0"/>
              </a:defRPr>
            </a:lvl2pPr>
            <a:lvl3pPr marL="1523962" indent="-304792" algn="l" defTabSz="609585" rtl="0" eaLnBrk="1" latinLnBrk="0" hangingPunct="1">
              <a:spcBef>
                <a:spcPct val="20000"/>
              </a:spcBef>
              <a:buFont typeface="Arial"/>
              <a:buChar char="•"/>
              <a:defRPr lang="en-US" sz="2400" kern="1200" dirty="0" smtClean="0">
                <a:solidFill>
                  <a:srgbClr val="2B2C27"/>
                </a:solidFill>
                <a:latin typeface="Segoe UI Light" panose="020B0502040204020203" pitchFamily="34" charset="0"/>
                <a:ea typeface="+mn-ea"/>
                <a:cs typeface="Segoe UI Light" panose="020B0502040204020203" pitchFamily="34" charset="0"/>
              </a:defRPr>
            </a:lvl3pPr>
            <a:lvl4pPr marL="2133547" indent="-304792" algn="l" defTabSz="609585" rtl="0" eaLnBrk="1" latinLnBrk="0" hangingPunct="1">
              <a:spcBef>
                <a:spcPct val="20000"/>
              </a:spcBef>
              <a:buFont typeface="Arial"/>
              <a:buChar char="–"/>
              <a:defRPr lang="en-US" sz="2133" kern="1200" dirty="0" smtClean="0">
                <a:solidFill>
                  <a:srgbClr val="2B2C27"/>
                </a:solidFill>
                <a:latin typeface="Segoe UI Light" panose="020B0502040204020203" pitchFamily="34" charset="0"/>
                <a:ea typeface="+mn-ea"/>
                <a:cs typeface="Segoe UI Light" panose="020B0502040204020203" pitchFamily="34" charset="0"/>
              </a:defRPr>
            </a:lvl4pPr>
            <a:lvl5pPr marL="2743131" indent="-304792" algn="l" defTabSz="609585" rtl="0" eaLnBrk="1" latinLnBrk="0" hangingPunct="1">
              <a:spcBef>
                <a:spcPct val="20000"/>
              </a:spcBef>
              <a:buFont typeface="Arial"/>
              <a:buChar char="»"/>
              <a:defRPr lang="en-US" sz="2133" kern="1200" dirty="0">
                <a:solidFill>
                  <a:srgbClr val="2B2C27"/>
                </a:solidFill>
                <a:latin typeface="Segoe UI Light" panose="020B0502040204020203" pitchFamily="34" charset="0"/>
                <a:ea typeface="+mn-ea"/>
                <a:cs typeface="Segoe UI Light"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600" b="1" dirty="0">
                <a:gradFill>
                  <a:gsLst>
                    <a:gs pos="2917">
                      <a:schemeClr val="tx1"/>
                    </a:gs>
                    <a:gs pos="30000">
                      <a:schemeClr val="tx1"/>
                    </a:gs>
                  </a:gsLst>
                  <a:lin ang="5400000" scaled="0"/>
                </a:gradFill>
              </a:rPr>
              <a:t>Messaging</a:t>
            </a:r>
            <a:endParaRPr lang="en-US" sz="2800" b="1" dirty="0">
              <a:gradFill>
                <a:gsLst>
                  <a:gs pos="2917">
                    <a:schemeClr val="tx1"/>
                  </a:gs>
                  <a:gs pos="30000">
                    <a:schemeClr val="tx1"/>
                  </a:gs>
                </a:gsLst>
                <a:lin ang="5400000" scaled="0"/>
              </a:gradFill>
            </a:endParaRPr>
          </a:p>
          <a:p>
            <a:pPr marL="0" indent="0" algn="ctr">
              <a:buNone/>
            </a:pPr>
            <a:r>
              <a:rPr lang="en-US" sz="2800" dirty="0">
                <a:gradFill>
                  <a:gsLst>
                    <a:gs pos="2917">
                      <a:schemeClr val="tx1"/>
                    </a:gs>
                    <a:gs pos="30000">
                      <a:schemeClr val="tx1"/>
                    </a:gs>
                  </a:gsLst>
                  <a:lin ang="5400000" scaled="0"/>
                </a:gradFill>
              </a:rPr>
              <a:t>Transactions</a:t>
            </a:r>
          </a:p>
          <a:p>
            <a:pPr marL="0" indent="0" algn="ctr">
              <a:buNone/>
            </a:pPr>
            <a:r>
              <a:rPr lang="en-US" sz="2800" dirty="0">
                <a:gradFill>
                  <a:gsLst>
                    <a:gs pos="2917">
                      <a:schemeClr val="tx1"/>
                    </a:gs>
                    <a:gs pos="30000">
                      <a:schemeClr val="tx1"/>
                    </a:gs>
                  </a:gsLst>
                  <a:lin ang="5400000" scaled="0"/>
                </a:gradFill>
              </a:rPr>
              <a:t>Control</a:t>
            </a:r>
          </a:p>
          <a:p>
            <a:pPr marL="0" indent="0" algn="ctr">
              <a:buNone/>
            </a:pPr>
            <a:r>
              <a:rPr lang="en-US" sz="2800" dirty="0">
                <a:gradFill>
                  <a:gsLst>
                    <a:gs pos="2917">
                      <a:schemeClr val="tx1"/>
                    </a:gs>
                    <a:gs pos="30000">
                      <a:schemeClr val="tx1"/>
                    </a:gs>
                  </a:gsLst>
                  <a:lin ang="5400000" scaled="0"/>
                </a:gradFill>
              </a:rPr>
              <a:t>Pull</a:t>
            </a:r>
          </a:p>
        </p:txBody>
      </p:sp>
      <p:sp>
        <p:nvSpPr>
          <p:cNvPr id="10" name="Text Placeholder 3">
            <a:extLst>
              <a:ext uri="{FF2B5EF4-FFF2-40B4-BE49-F238E27FC236}">
                <a16:creationId xmlns:a16="http://schemas.microsoft.com/office/drawing/2014/main" id="{8FDAB6FA-4D48-46F3-9A29-C249B0CF133A}"/>
              </a:ext>
            </a:extLst>
          </p:cNvPr>
          <p:cNvSpPr txBox="1">
            <a:spLocks/>
          </p:cNvSpPr>
          <p:nvPr/>
        </p:nvSpPr>
        <p:spPr>
          <a:xfrm>
            <a:off x="7898008" y="3873944"/>
            <a:ext cx="2481231" cy="1822037"/>
          </a:xfrm>
          <a:prstGeom prst="rect">
            <a:avLst/>
          </a:prstGeom>
        </p:spPr>
        <p:txBody>
          <a:bodyPr/>
          <a:lstStyle>
            <a:lvl1pPr marL="457189" indent="-457189" algn="l" defTabSz="609585" rtl="0" eaLnBrk="1" latinLnBrk="0" hangingPunct="1">
              <a:spcBef>
                <a:spcPct val="20000"/>
              </a:spcBef>
              <a:buFont typeface="Arial"/>
              <a:buChar char="•"/>
              <a:defRPr lang="en-US" sz="3200" kern="1200" dirty="0" smtClean="0">
                <a:solidFill>
                  <a:srgbClr val="2B2C27"/>
                </a:solidFill>
                <a:latin typeface="Segoe UI Light" panose="020B0502040204020203" pitchFamily="34" charset="0"/>
                <a:ea typeface="+mn-ea"/>
                <a:cs typeface="Segoe UI Light" panose="020B0502040204020203" pitchFamily="34" charset="0"/>
              </a:defRPr>
            </a:lvl1pPr>
            <a:lvl2pPr marL="990575" indent="-380990" algn="l" defTabSz="609585" rtl="0" eaLnBrk="1" latinLnBrk="0" hangingPunct="1">
              <a:spcBef>
                <a:spcPct val="20000"/>
              </a:spcBef>
              <a:buFont typeface="Arial"/>
              <a:buChar char="–"/>
              <a:defRPr lang="en-US" sz="2667" kern="1200" dirty="0" smtClean="0">
                <a:solidFill>
                  <a:srgbClr val="2B2C27"/>
                </a:solidFill>
                <a:latin typeface="Segoe UI Light" panose="020B0502040204020203" pitchFamily="34" charset="0"/>
                <a:ea typeface="+mn-ea"/>
                <a:cs typeface="Segoe UI Light" panose="020B0502040204020203" pitchFamily="34" charset="0"/>
              </a:defRPr>
            </a:lvl2pPr>
            <a:lvl3pPr marL="1523962" indent="-304792" algn="l" defTabSz="609585" rtl="0" eaLnBrk="1" latinLnBrk="0" hangingPunct="1">
              <a:spcBef>
                <a:spcPct val="20000"/>
              </a:spcBef>
              <a:buFont typeface="Arial"/>
              <a:buChar char="•"/>
              <a:defRPr lang="en-US" sz="2400" kern="1200" dirty="0" smtClean="0">
                <a:solidFill>
                  <a:srgbClr val="2B2C27"/>
                </a:solidFill>
                <a:latin typeface="Segoe UI Light" panose="020B0502040204020203" pitchFamily="34" charset="0"/>
                <a:ea typeface="+mn-ea"/>
                <a:cs typeface="Segoe UI Light" panose="020B0502040204020203" pitchFamily="34" charset="0"/>
              </a:defRPr>
            </a:lvl3pPr>
            <a:lvl4pPr marL="2133547" indent="-304792" algn="l" defTabSz="609585" rtl="0" eaLnBrk="1" latinLnBrk="0" hangingPunct="1">
              <a:spcBef>
                <a:spcPct val="20000"/>
              </a:spcBef>
              <a:buFont typeface="Arial"/>
              <a:buChar char="–"/>
              <a:defRPr lang="en-US" sz="2133" kern="1200" dirty="0" smtClean="0">
                <a:solidFill>
                  <a:srgbClr val="2B2C27"/>
                </a:solidFill>
                <a:latin typeface="Segoe UI Light" panose="020B0502040204020203" pitchFamily="34" charset="0"/>
                <a:ea typeface="+mn-ea"/>
                <a:cs typeface="Segoe UI Light" panose="020B0502040204020203" pitchFamily="34" charset="0"/>
              </a:defRPr>
            </a:lvl4pPr>
            <a:lvl5pPr marL="2743131" indent="-304792" algn="l" defTabSz="609585" rtl="0" eaLnBrk="1" latinLnBrk="0" hangingPunct="1">
              <a:spcBef>
                <a:spcPct val="20000"/>
              </a:spcBef>
              <a:buFont typeface="Arial"/>
              <a:buChar char="»"/>
              <a:defRPr lang="en-US" sz="2133" kern="1200" dirty="0">
                <a:solidFill>
                  <a:srgbClr val="2B2C27"/>
                </a:solidFill>
                <a:latin typeface="Segoe UI Light" panose="020B0502040204020203" pitchFamily="34" charset="0"/>
                <a:ea typeface="+mn-ea"/>
                <a:cs typeface="Segoe UI Light"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600" b="1" dirty="0">
                <a:gradFill>
                  <a:gsLst>
                    <a:gs pos="2917">
                      <a:schemeClr val="tx1"/>
                    </a:gs>
                    <a:gs pos="30000">
                      <a:schemeClr val="tx1"/>
                    </a:gs>
                  </a:gsLst>
                  <a:lin ang="5400000" scaled="0"/>
                </a:gradFill>
              </a:rPr>
              <a:t>Discrete Events</a:t>
            </a:r>
          </a:p>
          <a:p>
            <a:pPr marL="0" indent="0" algn="ctr">
              <a:buNone/>
            </a:pPr>
            <a:r>
              <a:rPr lang="en-US" sz="2800" dirty="0">
                <a:gradFill>
                  <a:gsLst>
                    <a:gs pos="2917">
                      <a:schemeClr val="tx1"/>
                    </a:gs>
                    <a:gs pos="30000">
                      <a:schemeClr val="tx1"/>
                    </a:gs>
                  </a:gsLst>
                  <a:lin ang="5400000" scaled="0"/>
                </a:gradFill>
              </a:rPr>
              <a:t>Event Handling</a:t>
            </a:r>
          </a:p>
          <a:p>
            <a:pPr marL="0" indent="0" algn="ctr">
              <a:buNone/>
            </a:pPr>
            <a:r>
              <a:rPr lang="en-US" sz="2800" dirty="0">
                <a:gradFill>
                  <a:gsLst>
                    <a:gs pos="2917">
                      <a:schemeClr val="tx1"/>
                    </a:gs>
                    <a:gs pos="30000">
                      <a:schemeClr val="tx1"/>
                    </a:gs>
                  </a:gsLst>
                  <a:lin ang="5400000" scaled="0"/>
                </a:gradFill>
              </a:rPr>
              <a:t>Reactive</a:t>
            </a:r>
          </a:p>
          <a:p>
            <a:pPr marL="0" indent="0" algn="ctr">
              <a:buNone/>
            </a:pPr>
            <a:r>
              <a:rPr lang="en-US" sz="2800" dirty="0">
                <a:gradFill>
                  <a:gsLst>
                    <a:gs pos="2917">
                      <a:schemeClr val="tx1"/>
                    </a:gs>
                    <a:gs pos="30000">
                      <a:schemeClr val="tx1"/>
                    </a:gs>
                  </a:gsLst>
                  <a:lin ang="5400000" scaled="0"/>
                </a:gradFill>
              </a:rPr>
              <a:t>Push</a:t>
            </a:r>
          </a:p>
        </p:txBody>
      </p:sp>
      <p:sp>
        <p:nvSpPr>
          <p:cNvPr id="11" name="Text Placeholder 3">
            <a:extLst>
              <a:ext uri="{FF2B5EF4-FFF2-40B4-BE49-F238E27FC236}">
                <a16:creationId xmlns:a16="http://schemas.microsoft.com/office/drawing/2014/main" id="{9ED553FE-FE45-41EE-B370-60B93AFB1E3B}"/>
              </a:ext>
            </a:extLst>
          </p:cNvPr>
          <p:cNvSpPr txBox="1">
            <a:spLocks/>
          </p:cNvSpPr>
          <p:nvPr/>
        </p:nvSpPr>
        <p:spPr>
          <a:xfrm>
            <a:off x="4762251" y="3873945"/>
            <a:ext cx="2481231" cy="1822037"/>
          </a:xfrm>
          <a:prstGeom prst="rect">
            <a:avLst/>
          </a:prstGeom>
        </p:spPr>
        <p:txBody>
          <a:bodyPr/>
          <a:lstStyle>
            <a:lvl1pPr marL="457189" indent="-457189" algn="l" defTabSz="609585" rtl="0" eaLnBrk="1" latinLnBrk="0" hangingPunct="1">
              <a:spcBef>
                <a:spcPct val="20000"/>
              </a:spcBef>
              <a:buFont typeface="Arial"/>
              <a:buChar char="•"/>
              <a:defRPr lang="en-US" sz="3200" kern="1200" dirty="0" smtClean="0">
                <a:solidFill>
                  <a:srgbClr val="2B2C27"/>
                </a:solidFill>
                <a:latin typeface="Segoe UI Light" panose="020B0502040204020203" pitchFamily="34" charset="0"/>
                <a:ea typeface="+mn-ea"/>
                <a:cs typeface="Segoe UI Light" panose="020B0502040204020203" pitchFamily="34" charset="0"/>
              </a:defRPr>
            </a:lvl1pPr>
            <a:lvl2pPr marL="990575" indent="-380990" algn="l" defTabSz="609585" rtl="0" eaLnBrk="1" latinLnBrk="0" hangingPunct="1">
              <a:spcBef>
                <a:spcPct val="20000"/>
              </a:spcBef>
              <a:buFont typeface="Arial"/>
              <a:buChar char="–"/>
              <a:defRPr lang="en-US" sz="2667" kern="1200" dirty="0" smtClean="0">
                <a:solidFill>
                  <a:srgbClr val="2B2C27"/>
                </a:solidFill>
                <a:latin typeface="Segoe UI Light" panose="020B0502040204020203" pitchFamily="34" charset="0"/>
                <a:ea typeface="+mn-ea"/>
                <a:cs typeface="Segoe UI Light" panose="020B0502040204020203" pitchFamily="34" charset="0"/>
              </a:defRPr>
            </a:lvl2pPr>
            <a:lvl3pPr marL="1523962" indent="-304792" algn="l" defTabSz="609585" rtl="0" eaLnBrk="1" latinLnBrk="0" hangingPunct="1">
              <a:spcBef>
                <a:spcPct val="20000"/>
              </a:spcBef>
              <a:buFont typeface="Arial"/>
              <a:buChar char="•"/>
              <a:defRPr lang="en-US" sz="2400" kern="1200" dirty="0" smtClean="0">
                <a:solidFill>
                  <a:srgbClr val="2B2C27"/>
                </a:solidFill>
                <a:latin typeface="Segoe UI Light" panose="020B0502040204020203" pitchFamily="34" charset="0"/>
                <a:ea typeface="+mn-ea"/>
                <a:cs typeface="Segoe UI Light" panose="020B0502040204020203" pitchFamily="34" charset="0"/>
              </a:defRPr>
            </a:lvl3pPr>
            <a:lvl4pPr marL="2133547" indent="-304792" algn="l" defTabSz="609585" rtl="0" eaLnBrk="1" latinLnBrk="0" hangingPunct="1">
              <a:spcBef>
                <a:spcPct val="20000"/>
              </a:spcBef>
              <a:buFont typeface="Arial"/>
              <a:buChar char="–"/>
              <a:defRPr lang="en-US" sz="2133" kern="1200" dirty="0" smtClean="0">
                <a:solidFill>
                  <a:srgbClr val="2B2C27"/>
                </a:solidFill>
                <a:latin typeface="Segoe UI Light" panose="020B0502040204020203" pitchFamily="34" charset="0"/>
                <a:ea typeface="+mn-ea"/>
                <a:cs typeface="Segoe UI Light" panose="020B0502040204020203" pitchFamily="34" charset="0"/>
              </a:defRPr>
            </a:lvl4pPr>
            <a:lvl5pPr marL="2743131" indent="-304792" algn="l" defTabSz="609585" rtl="0" eaLnBrk="1" latinLnBrk="0" hangingPunct="1">
              <a:spcBef>
                <a:spcPct val="20000"/>
              </a:spcBef>
              <a:buFont typeface="Arial"/>
              <a:buChar char="»"/>
              <a:defRPr lang="en-US" sz="2133" kern="1200" dirty="0">
                <a:solidFill>
                  <a:srgbClr val="2B2C27"/>
                </a:solidFill>
                <a:latin typeface="Segoe UI Light" panose="020B0502040204020203" pitchFamily="34" charset="0"/>
                <a:ea typeface="+mn-ea"/>
                <a:cs typeface="Segoe UI Light"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600" b="1" dirty="0">
                <a:gradFill>
                  <a:gsLst>
                    <a:gs pos="2917">
                      <a:schemeClr val="tx1"/>
                    </a:gs>
                    <a:gs pos="30000">
                      <a:schemeClr val="tx1"/>
                    </a:gs>
                  </a:gsLst>
                  <a:lin ang="5400000" scaled="0"/>
                </a:gradFill>
              </a:rPr>
              <a:t>Series Events</a:t>
            </a:r>
          </a:p>
          <a:p>
            <a:pPr marL="0" indent="0" algn="ctr">
              <a:buNone/>
            </a:pPr>
            <a:r>
              <a:rPr lang="en-US" sz="2800" dirty="0">
                <a:gradFill>
                  <a:gsLst>
                    <a:gs pos="2917">
                      <a:schemeClr val="tx1"/>
                    </a:gs>
                    <a:gs pos="30000">
                      <a:schemeClr val="tx1"/>
                    </a:gs>
                  </a:gsLst>
                  <a:lin ang="5400000" scaled="0"/>
                </a:gradFill>
              </a:rPr>
              <a:t>Telemetry</a:t>
            </a:r>
          </a:p>
          <a:p>
            <a:pPr marL="0" indent="0" algn="ctr">
              <a:buNone/>
            </a:pPr>
            <a:r>
              <a:rPr lang="en-US" sz="2800" dirty="0">
                <a:gradFill>
                  <a:gsLst>
                    <a:gs pos="2917">
                      <a:schemeClr val="tx1"/>
                    </a:gs>
                    <a:gs pos="30000">
                      <a:schemeClr val="tx1"/>
                    </a:gs>
                  </a:gsLst>
                  <a:lin ang="5400000" scaled="0"/>
                </a:gradFill>
              </a:rPr>
              <a:t>Streaming</a:t>
            </a:r>
          </a:p>
        </p:txBody>
      </p:sp>
      <p:pic>
        <p:nvPicPr>
          <p:cNvPr id="7" name="Picture 6">
            <a:extLst>
              <a:ext uri="{FF2B5EF4-FFF2-40B4-BE49-F238E27FC236}">
                <a16:creationId xmlns:a16="http://schemas.microsoft.com/office/drawing/2014/main" id="{19234B51-9A3E-46DB-9D56-389C49F44A3F}"/>
              </a:ext>
            </a:extLst>
          </p:cNvPr>
          <p:cNvPicPr>
            <a:picLocks noChangeAspect="1"/>
          </p:cNvPicPr>
          <p:nvPr/>
        </p:nvPicPr>
        <p:blipFill>
          <a:blip r:embed="rId3"/>
          <a:stretch>
            <a:fillRect/>
          </a:stretch>
        </p:blipFill>
        <p:spPr>
          <a:xfrm>
            <a:off x="1457212" y="1619662"/>
            <a:ext cx="2819794" cy="2372056"/>
          </a:xfrm>
          <a:prstGeom prst="rect">
            <a:avLst/>
          </a:prstGeom>
        </p:spPr>
      </p:pic>
      <p:pic>
        <p:nvPicPr>
          <p:cNvPr id="8" name="Picture 7">
            <a:extLst>
              <a:ext uri="{FF2B5EF4-FFF2-40B4-BE49-F238E27FC236}">
                <a16:creationId xmlns:a16="http://schemas.microsoft.com/office/drawing/2014/main" id="{743606FA-6ABD-49EB-96A7-469197861842}"/>
              </a:ext>
            </a:extLst>
          </p:cNvPr>
          <p:cNvPicPr>
            <a:picLocks noChangeAspect="1"/>
          </p:cNvPicPr>
          <p:nvPr/>
        </p:nvPicPr>
        <p:blipFill>
          <a:blip r:embed="rId4"/>
          <a:stretch>
            <a:fillRect/>
          </a:stretch>
        </p:blipFill>
        <p:spPr>
          <a:xfrm>
            <a:off x="7819226" y="1686899"/>
            <a:ext cx="2638793" cy="2391109"/>
          </a:xfrm>
          <a:prstGeom prst="rect">
            <a:avLst/>
          </a:prstGeom>
        </p:spPr>
      </p:pic>
      <p:pic>
        <p:nvPicPr>
          <p:cNvPr id="12" name="Picture 11">
            <a:extLst>
              <a:ext uri="{FF2B5EF4-FFF2-40B4-BE49-F238E27FC236}">
                <a16:creationId xmlns:a16="http://schemas.microsoft.com/office/drawing/2014/main" id="{861AB895-4930-4875-84A9-7624781E2048}"/>
              </a:ext>
            </a:extLst>
          </p:cNvPr>
          <p:cNvPicPr>
            <a:picLocks noChangeAspect="1"/>
          </p:cNvPicPr>
          <p:nvPr/>
        </p:nvPicPr>
        <p:blipFill>
          <a:blip r:embed="rId5"/>
          <a:stretch>
            <a:fillRect/>
          </a:stretch>
        </p:blipFill>
        <p:spPr>
          <a:xfrm>
            <a:off x="4616785" y="1686899"/>
            <a:ext cx="2772162" cy="2391109"/>
          </a:xfrm>
          <a:prstGeom prst="rect">
            <a:avLst/>
          </a:prstGeom>
        </p:spPr>
      </p:pic>
    </p:spTree>
    <p:extLst>
      <p:ext uri="{BB962C8B-B14F-4D97-AF65-F5344CB8AC3E}">
        <p14:creationId xmlns:p14="http://schemas.microsoft.com/office/powerpoint/2010/main" val="6235964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500"/>
                                        <p:tgtEl>
                                          <p:spTgt spid="9">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fade">
                                      <p:cBhvr>
                                        <p:cTn id="34" dur="500"/>
                                        <p:tgtEl>
                                          <p:spTgt spid="11">
                                            <p:txEl>
                                              <p:pRg st="1" end="1"/>
                                            </p:txEl>
                                          </p:spTgt>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fade">
                                      <p:cBhvr>
                                        <p:cTn id="38" dur="500"/>
                                        <p:tgtEl>
                                          <p:spTgt spid="1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xEl>
                                              <p:pRg st="0" end="0"/>
                                            </p:txEl>
                                          </p:spTgt>
                                        </p:tgtEl>
                                        <p:attrNameLst>
                                          <p:attrName>style.visibility</p:attrName>
                                        </p:attrNameLst>
                                      </p:cBhvr>
                                      <p:to>
                                        <p:strVal val="visible"/>
                                      </p:to>
                                    </p:set>
                                    <p:animEffect transition="in" filter="fade">
                                      <p:cBhvr>
                                        <p:cTn id="46" dur="500"/>
                                        <p:tgtEl>
                                          <p:spTgt spid="10">
                                            <p:txEl>
                                              <p:pRg st="0" end="0"/>
                                            </p:txEl>
                                          </p:spTgt>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0">
                                            <p:txEl>
                                              <p:pRg st="1" end="1"/>
                                            </p:txEl>
                                          </p:spTgt>
                                        </p:tgtEl>
                                        <p:attrNameLst>
                                          <p:attrName>style.visibility</p:attrName>
                                        </p:attrNameLst>
                                      </p:cBhvr>
                                      <p:to>
                                        <p:strVal val="visible"/>
                                      </p:to>
                                    </p:set>
                                    <p:animEffect transition="in" filter="fade">
                                      <p:cBhvr>
                                        <p:cTn id="50" dur="500"/>
                                        <p:tgtEl>
                                          <p:spTgt spid="10">
                                            <p:txEl>
                                              <p:pRg st="1" end="1"/>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xEl>
                                              <p:pRg st="2" end="2"/>
                                            </p:txEl>
                                          </p:spTgt>
                                        </p:tgtEl>
                                        <p:attrNameLst>
                                          <p:attrName>style.visibility</p:attrName>
                                        </p:attrNameLst>
                                      </p:cBhvr>
                                      <p:to>
                                        <p:strVal val="visible"/>
                                      </p:to>
                                    </p:set>
                                    <p:animEffect transition="in" filter="fade">
                                      <p:cBhvr>
                                        <p:cTn id="54" dur="500"/>
                                        <p:tgtEl>
                                          <p:spTgt spid="10">
                                            <p:txEl>
                                              <p:pRg st="2" end="2"/>
                                            </p:txEl>
                                          </p:spTgt>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10">
                                            <p:txEl>
                                              <p:pRg st="3" end="3"/>
                                            </p:txEl>
                                          </p:spTgt>
                                        </p:tgtEl>
                                        <p:attrNameLst>
                                          <p:attrName>style.visibility</p:attrName>
                                        </p:attrNameLst>
                                      </p:cBhvr>
                                      <p:to>
                                        <p:strVal val="visible"/>
                                      </p:to>
                                    </p:set>
                                    <p:animEffect transition="in" filter="fade">
                                      <p:cBhvr>
                                        <p:cTn id="58"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Fully-managed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657154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Unlock new scenarios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for your apps</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dirty="0">
                <a:gradFill>
                  <a:gsLst>
                    <a:gs pos="13483">
                      <a:schemeClr val="tx1"/>
                    </a:gs>
                    <a:gs pos="62000">
                      <a:schemeClr val="tx1"/>
                    </a:gs>
                  </a:gsLst>
                  <a:lin ang="5400000" scaled="0"/>
                </a:gradFill>
                <a:latin typeface="Segoe UI Semilight"/>
                <a:cs typeface="Segoe UI"/>
              </a:rPr>
              <a:t>Focus on innovation </a:t>
            </a:r>
            <a:br>
              <a:rPr lang="en-US" sz="2157" kern="0" dirty="0">
                <a:gradFill>
                  <a:gsLst>
                    <a:gs pos="13483">
                      <a:schemeClr val="tx1"/>
                    </a:gs>
                    <a:gs pos="62000">
                      <a:schemeClr val="tx1"/>
                    </a:gs>
                  </a:gsLst>
                  <a:lin ang="5400000" scaled="0"/>
                </a:gradFill>
                <a:latin typeface="Segoe UI Semilight"/>
                <a:cs typeface="Segoe UI"/>
              </a:rPr>
            </a:br>
            <a:r>
              <a:rPr lang="en-US" sz="2157" kern="0" dirty="0">
                <a:gradFill>
                  <a:gsLst>
                    <a:gs pos="13483">
                      <a:schemeClr val="tx1"/>
                    </a:gs>
                    <a:gs pos="62000">
                      <a:schemeClr val="tx1"/>
                    </a:gs>
                  </a:gsLst>
                  <a:lin ang="5400000" scaled="0"/>
                </a:gradFill>
                <a:latin typeface="Segoe UI Semilight"/>
                <a:cs typeface="Segoe UI"/>
              </a:rPr>
              <a:t>and pay per event</a:t>
            </a:r>
          </a:p>
        </p:txBody>
      </p:sp>
      <p:sp>
        <p:nvSpPr>
          <p:cNvPr id="7" name="TextBox 6"/>
          <p:cNvSpPr txBox="1"/>
          <p:nvPr/>
        </p:nvSpPr>
        <p:spPr>
          <a:xfrm>
            <a:off x="4213529" y="3787566"/>
            <a:ext cx="3764943"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a:gradFill>
                  <a:gsLst>
                    <a:gs pos="92135">
                      <a:schemeClr val="accent1"/>
                    </a:gs>
                    <a:gs pos="84831">
                      <a:schemeClr val="accent1"/>
                    </a:gs>
                  </a:gsLst>
                  <a:lin ang="5400000" scaled="0"/>
                </a:gradFill>
                <a:latin typeface="Segoe UI Light"/>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Tree>
    <p:extLst>
      <p:ext uri="{BB962C8B-B14F-4D97-AF65-F5344CB8AC3E}">
        <p14:creationId xmlns:p14="http://schemas.microsoft.com/office/powerpoint/2010/main" val="1926062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3521217"/>
            <a:ext cx="11653523" cy="3403473"/>
          </a:xfrm>
        </p:spPr>
        <p:txBody>
          <a:bodyPr/>
          <a:lstStyle/>
          <a:p>
            <a:pPr marL="504217" indent="-504217">
              <a:buFont typeface="+mj-lt"/>
              <a:buAutoNum type="arabicPeriod"/>
            </a:pPr>
            <a:r>
              <a:rPr lang="en-US" sz="3137" dirty="0"/>
              <a:t>Events: what happened</a:t>
            </a:r>
          </a:p>
          <a:p>
            <a:pPr marL="504217" indent="-504217">
              <a:buFont typeface="+mj-lt"/>
              <a:buAutoNum type="arabicPeriod"/>
            </a:pPr>
            <a:r>
              <a:rPr lang="en-US" sz="3137" dirty="0"/>
              <a:t>Event Publishers: where it took place</a:t>
            </a:r>
          </a:p>
          <a:p>
            <a:pPr marL="504217" indent="-504217">
              <a:buFont typeface="+mj-lt"/>
              <a:buAutoNum type="arabicPeriod"/>
            </a:pPr>
            <a:r>
              <a:rPr lang="en-US" sz="3137" dirty="0"/>
              <a:t>Topics: where publishers send events</a:t>
            </a:r>
          </a:p>
          <a:p>
            <a:pPr marL="504217" indent="-504217">
              <a:buFont typeface="+mj-lt"/>
              <a:buAutoNum type="arabicPeriod"/>
            </a:pPr>
            <a:r>
              <a:rPr lang="en-US" sz="3137" dirty="0"/>
              <a:t>Event Subscriptions: how you receive events</a:t>
            </a:r>
          </a:p>
          <a:p>
            <a:pPr marL="504217" indent="-504217">
              <a:buFont typeface="+mj-lt"/>
              <a:buAutoNum type="arabicPeriod"/>
            </a:pPr>
            <a:r>
              <a:rPr lang="en-US" sz="3137" dirty="0"/>
              <a:t>Event Handlers: the app or service reacting to the event</a:t>
            </a:r>
          </a:p>
          <a:p>
            <a:endParaRPr lang="en-US" dirty="0"/>
          </a:p>
        </p:txBody>
      </p:sp>
      <p:sp>
        <p:nvSpPr>
          <p:cNvPr id="3" name="Title 2"/>
          <p:cNvSpPr>
            <a:spLocks noGrp="1"/>
          </p:cNvSpPr>
          <p:nvPr>
            <p:ph type="title"/>
          </p:nvPr>
        </p:nvSpPr>
        <p:spPr/>
        <p:txBody>
          <a:bodyPr/>
          <a:lstStyle/>
          <a:p>
            <a:r>
              <a:rPr lang="en-US"/>
              <a:t>Concepts</a:t>
            </a:r>
          </a:p>
        </p:txBody>
      </p:sp>
      <p:pic>
        <p:nvPicPr>
          <p:cNvPr id="7" name="Picture 6">
            <a:extLst>
              <a:ext uri="{FF2B5EF4-FFF2-40B4-BE49-F238E27FC236}">
                <a16:creationId xmlns:a16="http://schemas.microsoft.com/office/drawing/2014/main" id="{C8E9994B-1046-4D01-B60F-DBFAAC430F5E}"/>
              </a:ext>
            </a:extLst>
          </p:cNvPr>
          <p:cNvPicPr>
            <a:picLocks noChangeAspect="1"/>
          </p:cNvPicPr>
          <p:nvPr/>
        </p:nvPicPr>
        <p:blipFill>
          <a:blip r:embed="rId3"/>
          <a:stretch>
            <a:fillRect/>
          </a:stretch>
        </p:blipFill>
        <p:spPr>
          <a:xfrm>
            <a:off x="6096000" y="150017"/>
            <a:ext cx="5587722" cy="3736574"/>
          </a:xfrm>
          <a:prstGeom prst="rect">
            <a:avLst/>
          </a:prstGeom>
        </p:spPr>
      </p:pic>
    </p:spTree>
    <p:extLst>
      <p:ext uri="{BB962C8B-B14F-4D97-AF65-F5344CB8AC3E}">
        <p14:creationId xmlns:p14="http://schemas.microsoft.com/office/powerpoint/2010/main" val="36925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CC5D33-7C15-4BFD-AF34-8D4FB778C312}"/>
              </a:ext>
            </a:extLst>
          </p:cNvPr>
          <p:cNvSpPr>
            <a:spLocks noGrp="1"/>
          </p:cNvSpPr>
          <p:nvPr>
            <p:ph type="title"/>
          </p:nvPr>
        </p:nvSpPr>
        <p:spPr/>
        <p:txBody>
          <a:bodyPr/>
          <a:lstStyle/>
          <a:p>
            <a:r>
              <a:rPr lang="en-US" dirty="0"/>
              <a:t>CloudEvents</a:t>
            </a:r>
            <a:endParaRPr lang="nl-NL" dirty="0"/>
          </a:p>
        </p:txBody>
      </p:sp>
      <p:pic>
        <p:nvPicPr>
          <p:cNvPr id="5" name="Picture 4">
            <a:extLst>
              <a:ext uri="{FF2B5EF4-FFF2-40B4-BE49-F238E27FC236}">
                <a16:creationId xmlns:a16="http://schemas.microsoft.com/office/drawing/2014/main" id="{F6710A66-2104-4655-A8CF-A6EF108B4A02}"/>
              </a:ext>
            </a:extLst>
          </p:cNvPr>
          <p:cNvPicPr>
            <a:picLocks noChangeAspect="1"/>
          </p:cNvPicPr>
          <p:nvPr/>
        </p:nvPicPr>
        <p:blipFill>
          <a:blip r:embed="rId2"/>
          <a:stretch>
            <a:fillRect/>
          </a:stretch>
        </p:blipFill>
        <p:spPr>
          <a:xfrm>
            <a:off x="2547442" y="1417776"/>
            <a:ext cx="7097115" cy="4686954"/>
          </a:xfrm>
          <a:prstGeom prst="rect">
            <a:avLst/>
          </a:prstGeom>
        </p:spPr>
      </p:pic>
    </p:spTree>
    <p:extLst>
      <p:ext uri="{BB962C8B-B14F-4D97-AF65-F5344CB8AC3E}">
        <p14:creationId xmlns:p14="http://schemas.microsoft.com/office/powerpoint/2010/main" val="41123095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a:t>
            </a:r>
            <a:r>
              <a:rPr lang="en-US" dirty="0" err="1"/>
              <a:t>Eventing</a:t>
            </a:r>
            <a:endParaRPr lang="nl-NL" dirty="0"/>
          </a:p>
        </p:txBody>
      </p:sp>
      <p:pic>
        <p:nvPicPr>
          <p:cNvPr id="3" name="Picture 2">
            <a:extLst>
              <a:ext uri="{FF2B5EF4-FFF2-40B4-BE49-F238E27FC236}">
                <a16:creationId xmlns:a16="http://schemas.microsoft.com/office/drawing/2014/main" id="{0B07E97F-678C-45A4-A21D-F92A927D1068}"/>
              </a:ext>
            </a:extLst>
          </p:cNvPr>
          <p:cNvPicPr>
            <a:picLocks noChangeAspect="1"/>
          </p:cNvPicPr>
          <p:nvPr/>
        </p:nvPicPr>
        <p:blipFill>
          <a:blip r:embed="rId2"/>
          <a:stretch>
            <a:fillRect/>
          </a:stretch>
        </p:blipFill>
        <p:spPr>
          <a:xfrm>
            <a:off x="2445553" y="3281553"/>
            <a:ext cx="945346" cy="708025"/>
          </a:xfrm>
          <a:prstGeom prst="rect">
            <a:avLst/>
          </a:prstGeom>
        </p:spPr>
      </p:pic>
      <p:pic>
        <p:nvPicPr>
          <p:cNvPr id="5" name="Graphic 4">
            <a:extLst>
              <a:ext uri="{FF2B5EF4-FFF2-40B4-BE49-F238E27FC236}">
                <a16:creationId xmlns:a16="http://schemas.microsoft.com/office/drawing/2014/main" id="{D1E9328F-82DE-4E3D-96A2-C10221B1FD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1987" y="3281554"/>
            <a:ext cx="708025" cy="708025"/>
          </a:xfrm>
          <a:prstGeom prst="rect">
            <a:avLst/>
          </a:prstGeom>
        </p:spPr>
      </p:pic>
      <p:pic>
        <p:nvPicPr>
          <p:cNvPr id="8194" name="Picture 2" descr="Image result for api icon">
            <a:extLst>
              <a:ext uri="{FF2B5EF4-FFF2-40B4-BE49-F238E27FC236}">
                <a16:creationId xmlns:a16="http://schemas.microsoft.com/office/drawing/2014/main" id="{F8DC7566-68F6-48B3-9DB7-0F159A678A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1100" y="3281554"/>
            <a:ext cx="708026" cy="70802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EACF673-03A6-4603-9D02-1B59DB47C24A}"/>
              </a:ext>
            </a:extLst>
          </p:cNvPr>
          <p:cNvCxnSpPr>
            <a:stCxn id="3" idx="3"/>
            <a:endCxn id="5" idx="1"/>
          </p:cNvCxnSpPr>
          <p:nvPr/>
        </p:nvCxnSpPr>
        <p:spPr>
          <a:xfrm>
            <a:off x="3390899" y="3635566"/>
            <a:ext cx="2351088"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B8C011-F6B2-40CB-B9A5-D0AD4B2047C8}"/>
              </a:ext>
            </a:extLst>
          </p:cNvPr>
          <p:cNvCxnSpPr>
            <a:stCxn id="5" idx="3"/>
            <a:endCxn id="8194" idx="1"/>
          </p:cNvCxnSpPr>
          <p:nvPr/>
        </p:nvCxnSpPr>
        <p:spPr>
          <a:xfrm>
            <a:off x="6450012" y="3635567"/>
            <a:ext cx="23510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2448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8506-8431-4A16-B367-DF989DAD4207}"/>
              </a:ext>
            </a:extLst>
          </p:cNvPr>
          <p:cNvSpPr>
            <a:spLocks noGrp="1"/>
          </p:cNvSpPr>
          <p:nvPr>
            <p:ph type="title"/>
          </p:nvPr>
        </p:nvSpPr>
        <p:spPr/>
        <p:txBody>
          <a:bodyPr/>
          <a:lstStyle/>
          <a:p>
            <a:r>
              <a:rPr lang="en-US" dirty="0"/>
              <a:t>Bringing it all Together</a:t>
            </a:r>
            <a:endParaRPr lang="nl-NL" dirty="0"/>
          </a:p>
        </p:txBody>
      </p:sp>
    </p:spTree>
    <p:extLst>
      <p:ext uri="{BB962C8B-B14F-4D97-AF65-F5344CB8AC3E}">
        <p14:creationId xmlns:p14="http://schemas.microsoft.com/office/powerpoint/2010/main" val="27832932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11C7-DC3B-4CAD-9486-A5B5BD5C421B}"/>
              </a:ext>
            </a:extLst>
          </p:cNvPr>
          <p:cNvSpPr>
            <a:spLocks noGrp="1"/>
          </p:cNvSpPr>
          <p:nvPr>
            <p:ph type="title"/>
          </p:nvPr>
        </p:nvSpPr>
        <p:spPr/>
        <p:txBody>
          <a:bodyPr/>
          <a:lstStyle/>
          <a:p>
            <a:r>
              <a:rPr lang="en-US" dirty="0"/>
              <a:t>Azure Serverless Components</a:t>
            </a:r>
          </a:p>
        </p:txBody>
      </p:sp>
      <p:grpSp>
        <p:nvGrpSpPr>
          <p:cNvPr id="3" name="Group 2">
            <a:extLst>
              <a:ext uri="{FF2B5EF4-FFF2-40B4-BE49-F238E27FC236}">
                <a16:creationId xmlns:a16="http://schemas.microsoft.com/office/drawing/2014/main" id="{51CE55AA-DDF9-47D1-8E24-1E0880F1CAD4}"/>
              </a:ext>
            </a:extLst>
          </p:cNvPr>
          <p:cNvGrpSpPr/>
          <p:nvPr/>
        </p:nvGrpSpPr>
        <p:grpSpPr>
          <a:xfrm>
            <a:off x="4641064" y="2352809"/>
            <a:ext cx="2738838" cy="1971494"/>
            <a:chOff x="6265951" y="2389036"/>
            <a:chExt cx="2794153" cy="2011312"/>
          </a:xfrm>
        </p:grpSpPr>
        <p:sp>
          <p:nvSpPr>
            <p:cNvPr id="4" name="Rectangle 3">
              <a:extLst>
                <a:ext uri="{FF2B5EF4-FFF2-40B4-BE49-F238E27FC236}">
                  <a16:creationId xmlns:a16="http://schemas.microsoft.com/office/drawing/2014/main" id="{F287F9F6-7F15-4BC1-A084-C5448EC9F7B0}"/>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5" name="Rectangle 4">
              <a:extLst>
                <a:ext uri="{FF2B5EF4-FFF2-40B4-BE49-F238E27FC236}">
                  <a16:creationId xmlns:a16="http://schemas.microsoft.com/office/drawing/2014/main" id="{6A239C19-C664-4B89-A500-BC8EE9B5121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6" name="Group 5">
              <a:extLst>
                <a:ext uri="{FF2B5EF4-FFF2-40B4-BE49-F238E27FC236}">
                  <a16:creationId xmlns:a16="http://schemas.microsoft.com/office/drawing/2014/main" id="{8E8F888A-08E6-440C-B8F3-110F0B287C53}"/>
                </a:ext>
              </a:extLst>
            </p:cNvPr>
            <p:cNvGrpSpPr/>
            <p:nvPr/>
          </p:nvGrpSpPr>
          <p:grpSpPr>
            <a:xfrm>
              <a:off x="6478718" y="2558746"/>
              <a:ext cx="499172" cy="273354"/>
              <a:chOff x="7712710" y="2866532"/>
              <a:chExt cx="900970" cy="493385"/>
            </a:xfrm>
          </p:grpSpPr>
          <p:sp>
            <p:nvSpPr>
              <p:cNvPr id="7" name="Rectangle 6">
                <a:extLst>
                  <a:ext uri="{FF2B5EF4-FFF2-40B4-BE49-F238E27FC236}">
                    <a16:creationId xmlns:a16="http://schemas.microsoft.com/office/drawing/2014/main" id="{839F3162-A3C8-4BA8-91EA-7EB4BAA2726C}"/>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56CC6AE4-1AEE-4E00-8BD3-DF39AE2DD2EF}"/>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CA4255C6-81F8-46DB-97DC-03E4A2CCFE6C}"/>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a:extLst>
                  <a:ext uri="{FF2B5EF4-FFF2-40B4-BE49-F238E27FC236}">
                    <a16:creationId xmlns:a16="http://schemas.microsoft.com/office/drawing/2014/main" id="{CEE1E8AA-9576-4505-BEBE-23DB2A686E07}"/>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11" name="Left Brace 10">
                <a:extLst>
                  <a:ext uri="{FF2B5EF4-FFF2-40B4-BE49-F238E27FC236}">
                    <a16:creationId xmlns:a16="http://schemas.microsoft.com/office/drawing/2014/main" id="{A5AEC3EB-4122-421D-A84D-33812C87DBC9}"/>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12" name="Left Brace 11">
                <a:extLst>
                  <a:ext uri="{FF2B5EF4-FFF2-40B4-BE49-F238E27FC236}">
                    <a16:creationId xmlns:a16="http://schemas.microsoft.com/office/drawing/2014/main" id="{8CCC9ACB-4C34-4FF6-9934-3116720DB428}"/>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grpSp>
      </p:grpSp>
      <p:grpSp>
        <p:nvGrpSpPr>
          <p:cNvPr id="13" name="Group 12">
            <a:extLst>
              <a:ext uri="{FF2B5EF4-FFF2-40B4-BE49-F238E27FC236}">
                <a16:creationId xmlns:a16="http://schemas.microsoft.com/office/drawing/2014/main" id="{F32279AF-0AF3-4CC9-9C66-A83F31FE3AFE}"/>
              </a:ext>
            </a:extLst>
          </p:cNvPr>
          <p:cNvGrpSpPr/>
          <p:nvPr/>
        </p:nvGrpSpPr>
        <p:grpSpPr>
          <a:xfrm>
            <a:off x="1846170" y="2352809"/>
            <a:ext cx="2738838" cy="1971494"/>
            <a:chOff x="9093048" y="2389036"/>
            <a:chExt cx="2794153" cy="2011312"/>
          </a:xfrm>
        </p:grpSpPr>
        <p:sp>
          <p:nvSpPr>
            <p:cNvPr id="14" name="Rectangle 13">
              <a:extLst>
                <a:ext uri="{FF2B5EF4-FFF2-40B4-BE49-F238E27FC236}">
                  <a16:creationId xmlns:a16="http://schemas.microsoft.com/office/drawing/2014/main" id="{7ECE9270-9EF8-4FBE-8806-12EA7C9222CA}"/>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6494C3BF-E628-4F9E-9551-DA72B3D145AF}"/>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16" name="Picture 14" descr="Image result for azure event grid">
              <a:extLst>
                <a:ext uri="{FF2B5EF4-FFF2-40B4-BE49-F238E27FC236}">
                  <a16:creationId xmlns:a16="http://schemas.microsoft.com/office/drawing/2014/main" id="{9145B429-F6DE-4935-A409-07E796327DA3}"/>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6504155-E10D-4EAD-8A27-4B8AE0C61C1D}"/>
              </a:ext>
            </a:extLst>
          </p:cNvPr>
          <p:cNvGrpSpPr/>
          <p:nvPr/>
        </p:nvGrpSpPr>
        <p:grpSpPr>
          <a:xfrm>
            <a:off x="7435958" y="2352809"/>
            <a:ext cx="2738838" cy="1971494"/>
            <a:chOff x="3436883" y="2389036"/>
            <a:chExt cx="2794153" cy="2011312"/>
          </a:xfrm>
        </p:grpSpPr>
        <p:sp>
          <p:nvSpPr>
            <p:cNvPr id="18" name="Rectangle 17">
              <a:extLst>
                <a:ext uri="{FF2B5EF4-FFF2-40B4-BE49-F238E27FC236}">
                  <a16:creationId xmlns:a16="http://schemas.microsoft.com/office/drawing/2014/main" id="{91DE1214-68A8-447A-BE29-FD312D915C7B}"/>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19" name="Rectangle 18">
              <a:extLst>
                <a:ext uri="{FF2B5EF4-FFF2-40B4-BE49-F238E27FC236}">
                  <a16:creationId xmlns:a16="http://schemas.microsoft.com/office/drawing/2014/main" id="{BE59C1B8-AD30-4786-A114-B88892011849}"/>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0" name="Group 19">
              <a:extLst>
                <a:ext uri="{FF2B5EF4-FFF2-40B4-BE49-F238E27FC236}">
                  <a16:creationId xmlns:a16="http://schemas.microsoft.com/office/drawing/2014/main" id="{F7B88FC4-006B-4946-B1CB-4B02A28B5B13}"/>
                </a:ext>
              </a:extLst>
            </p:cNvPr>
            <p:cNvGrpSpPr/>
            <p:nvPr/>
          </p:nvGrpSpPr>
          <p:grpSpPr>
            <a:xfrm>
              <a:off x="3626039" y="2531117"/>
              <a:ext cx="481498" cy="321504"/>
              <a:chOff x="6795675" y="2984792"/>
              <a:chExt cx="651897" cy="435283"/>
            </a:xfrm>
            <a:solidFill>
              <a:schemeClr val="bg1"/>
            </a:solidFill>
          </p:grpSpPr>
          <p:sp>
            <p:nvSpPr>
              <p:cNvPr id="21" name="Freeform 18">
                <a:extLst>
                  <a:ext uri="{FF2B5EF4-FFF2-40B4-BE49-F238E27FC236}">
                    <a16:creationId xmlns:a16="http://schemas.microsoft.com/office/drawing/2014/main" id="{42D2EE24-2592-4DEF-B6F1-8752AB9D0AE8}"/>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22" name="Group 21">
                <a:extLst>
                  <a:ext uri="{FF2B5EF4-FFF2-40B4-BE49-F238E27FC236}">
                    <a16:creationId xmlns:a16="http://schemas.microsoft.com/office/drawing/2014/main" id="{A8BF087D-225F-4EAB-9993-807D0911FBAB}"/>
                  </a:ext>
                </a:extLst>
              </p:cNvPr>
              <p:cNvGrpSpPr/>
              <p:nvPr/>
            </p:nvGrpSpPr>
            <p:grpSpPr>
              <a:xfrm>
                <a:off x="6795675" y="3059346"/>
                <a:ext cx="141873" cy="271583"/>
                <a:chOff x="3016688" y="2176623"/>
                <a:chExt cx="166688" cy="319087"/>
              </a:xfrm>
              <a:grpFill/>
            </p:grpSpPr>
            <p:cxnSp>
              <p:nvCxnSpPr>
                <p:cNvPr id="26" name="Straight Connector 25">
                  <a:extLst>
                    <a:ext uri="{FF2B5EF4-FFF2-40B4-BE49-F238E27FC236}">
                      <a16:creationId xmlns:a16="http://schemas.microsoft.com/office/drawing/2014/main" id="{57BBF543-11FE-4B78-9333-C6D9F766F5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32D600-E891-4FFF-A75A-8D0F28DA86E3}"/>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C50AFDD-DA7D-4713-A125-5E6B1BC8979F}"/>
                  </a:ext>
                </a:extLst>
              </p:cNvPr>
              <p:cNvGrpSpPr/>
              <p:nvPr/>
            </p:nvGrpSpPr>
            <p:grpSpPr>
              <a:xfrm flipH="1">
                <a:off x="7305699" y="3059346"/>
                <a:ext cx="141873" cy="271583"/>
                <a:chOff x="3016688" y="2176623"/>
                <a:chExt cx="166688" cy="319087"/>
              </a:xfrm>
              <a:grpFill/>
            </p:grpSpPr>
            <p:cxnSp>
              <p:nvCxnSpPr>
                <p:cNvPr id="24" name="Straight Connector 23">
                  <a:extLst>
                    <a:ext uri="{FF2B5EF4-FFF2-40B4-BE49-F238E27FC236}">
                      <a16:creationId xmlns:a16="http://schemas.microsoft.com/office/drawing/2014/main" id="{4672C92C-AAE4-4E7B-9775-EC6691D6C5D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6FBFF-B4DD-4BE9-8147-53DAF9376B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400613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a:xfrm>
            <a:off x="269241" y="289958"/>
            <a:ext cx="11655840" cy="899537"/>
          </a:xfrm>
        </p:spPr>
        <p:txBody>
          <a:bodyPr/>
          <a:lstStyle/>
          <a:p>
            <a:r>
              <a:rPr lang="en-US" dirty="0"/>
              <a:t>Azure Serverless Components</a:t>
            </a:r>
          </a:p>
        </p:txBody>
      </p:sp>
      <p:sp>
        <p:nvSpPr>
          <p:cNvPr id="30" name="Rectangle 29">
            <a:extLst>
              <a:ext uri="{FF2B5EF4-FFF2-40B4-BE49-F238E27FC236}">
                <a16:creationId xmlns:a16="http://schemas.microsoft.com/office/drawing/2014/main" id="{90E0B528-84CA-4ED5-BAFE-1959AF3FBA32}"/>
              </a:ext>
            </a:extLst>
          </p:cNvPr>
          <p:cNvSpPr/>
          <p:nvPr/>
        </p:nvSpPr>
        <p:spPr bwMode="auto">
          <a:xfrm>
            <a:off x="1763280"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dirty="0">
                <a:gradFill>
                  <a:gsLst>
                    <a:gs pos="0">
                      <a:srgbClr val="353535"/>
                    </a:gs>
                    <a:gs pos="100000">
                      <a:srgbClr val="353535"/>
                    </a:gs>
                  </a:gsLst>
                  <a:lin ang="5400000" scaled="0"/>
                </a:gradFill>
                <a:latin typeface="Segoe UI"/>
                <a:cs typeface="Segoe UI" pitchFamily="34" charset="0"/>
              </a:rPr>
              <a:t>Platform</a:t>
            </a:r>
          </a:p>
        </p:txBody>
      </p:sp>
      <p:grpSp>
        <p:nvGrpSpPr>
          <p:cNvPr id="31" name="Group 30">
            <a:extLst>
              <a:ext uri="{FF2B5EF4-FFF2-40B4-BE49-F238E27FC236}">
                <a16:creationId xmlns:a16="http://schemas.microsoft.com/office/drawing/2014/main" id="{717F0D13-C4BD-4727-B074-E0A61CD1E67B}"/>
              </a:ext>
            </a:extLst>
          </p:cNvPr>
          <p:cNvGrpSpPr/>
          <p:nvPr/>
        </p:nvGrpSpPr>
        <p:grpSpPr>
          <a:xfrm>
            <a:off x="4641064" y="2352809"/>
            <a:ext cx="2738838" cy="1971494"/>
            <a:chOff x="6265951" y="2389036"/>
            <a:chExt cx="2794153" cy="2011312"/>
          </a:xfrm>
        </p:grpSpPr>
        <p:sp>
          <p:nvSpPr>
            <p:cNvPr id="32" name="Rectangle 31">
              <a:extLst>
                <a:ext uri="{FF2B5EF4-FFF2-40B4-BE49-F238E27FC236}">
                  <a16:creationId xmlns:a16="http://schemas.microsoft.com/office/drawing/2014/main" id="{DB642A87-6373-4936-8A2D-A1FD91B33394}"/>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33" name="Rectangle 32">
              <a:extLst>
                <a:ext uri="{FF2B5EF4-FFF2-40B4-BE49-F238E27FC236}">
                  <a16:creationId xmlns:a16="http://schemas.microsoft.com/office/drawing/2014/main" id="{62D21D4C-D555-45BB-8610-578BFFE4D05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34" name="Group 33">
              <a:extLst>
                <a:ext uri="{FF2B5EF4-FFF2-40B4-BE49-F238E27FC236}">
                  <a16:creationId xmlns:a16="http://schemas.microsoft.com/office/drawing/2014/main" id="{AB4248D3-459E-4E9F-B193-4EDC1CC663FA}"/>
                </a:ext>
              </a:extLst>
            </p:cNvPr>
            <p:cNvGrpSpPr/>
            <p:nvPr/>
          </p:nvGrpSpPr>
          <p:grpSpPr>
            <a:xfrm>
              <a:off x="6478718" y="2558746"/>
              <a:ext cx="499172" cy="273354"/>
              <a:chOff x="7712710" y="2866532"/>
              <a:chExt cx="900970" cy="493385"/>
            </a:xfrm>
          </p:grpSpPr>
          <p:sp>
            <p:nvSpPr>
              <p:cNvPr id="35" name="Rectangle 34">
                <a:extLst>
                  <a:ext uri="{FF2B5EF4-FFF2-40B4-BE49-F238E27FC236}">
                    <a16:creationId xmlns:a16="http://schemas.microsoft.com/office/drawing/2014/main" id="{AEB05F16-D94F-4BC7-82FE-7E77BE2B6D33}"/>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B874B11-4642-4DDB-9B15-3CCF51F8035D}"/>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D4A5171-DA25-43F4-8159-2DA244709804}"/>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id="{4E6E1B66-898C-44C9-8B6D-6A5DACFE6D19}"/>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39" name="Left Brace 38">
                <a:extLst>
                  <a:ext uri="{FF2B5EF4-FFF2-40B4-BE49-F238E27FC236}">
                    <a16:creationId xmlns:a16="http://schemas.microsoft.com/office/drawing/2014/main" id="{3F0B07D0-42DD-4F57-9BF9-522B86E97701}"/>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40" name="Left Brace 39">
                <a:extLst>
                  <a:ext uri="{FF2B5EF4-FFF2-40B4-BE49-F238E27FC236}">
                    <a16:creationId xmlns:a16="http://schemas.microsoft.com/office/drawing/2014/main" id="{662845AD-EB82-466C-9205-D423BE079874}"/>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grpSp>
      </p:grpSp>
      <p:grpSp>
        <p:nvGrpSpPr>
          <p:cNvPr id="41" name="Group 40">
            <a:extLst>
              <a:ext uri="{FF2B5EF4-FFF2-40B4-BE49-F238E27FC236}">
                <a16:creationId xmlns:a16="http://schemas.microsoft.com/office/drawing/2014/main" id="{F80E15CF-780A-4F4D-BC36-EC66AFAB317D}"/>
              </a:ext>
            </a:extLst>
          </p:cNvPr>
          <p:cNvGrpSpPr/>
          <p:nvPr/>
        </p:nvGrpSpPr>
        <p:grpSpPr>
          <a:xfrm>
            <a:off x="1858153" y="5027415"/>
            <a:ext cx="8283027" cy="1115000"/>
            <a:chOff x="3436883" y="5127960"/>
            <a:chExt cx="8450318" cy="1137519"/>
          </a:xfrm>
        </p:grpSpPr>
        <p:sp>
          <p:nvSpPr>
            <p:cNvPr id="42" name="Rectangle 41">
              <a:extLst>
                <a:ext uri="{FF2B5EF4-FFF2-40B4-BE49-F238E27FC236}">
                  <a16:creationId xmlns:a16="http://schemas.microsoft.com/office/drawing/2014/main" id="{C27DB582-E2CB-4FDD-9834-6E76CDF87247}"/>
                </a:ext>
              </a:extLst>
            </p:cNvPr>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Analytics</a:t>
              </a:r>
            </a:p>
          </p:txBody>
        </p:sp>
        <p:sp>
          <p:nvSpPr>
            <p:cNvPr id="43" name="Rectangle 42">
              <a:extLst>
                <a:ext uri="{FF2B5EF4-FFF2-40B4-BE49-F238E27FC236}">
                  <a16:creationId xmlns:a16="http://schemas.microsoft.com/office/drawing/2014/main" id="{618AE885-A6FF-452F-A276-F93541048B69}"/>
                </a:ext>
              </a:extLst>
            </p:cNvPr>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Database</a:t>
              </a:r>
            </a:p>
          </p:txBody>
        </p:sp>
        <p:sp>
          <p:nvSpPr>
            <p:cNvPr id="44" name="Rectangle 43">
              <a:extLst>
                <a:ext uri="{FF2B5EF4-FFF2-40B4-BE49-F238E27FC236}">
                  <a16:creationId xmlns:a16="http://schemas.microsoft.com/office/drawing/2014/main" id="{B2B98310-9574-4251-9A7E-9E56FE8C6B31}"/>
                </a:ext>
              </a:extLst>
            </p:cNvPr>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Storage</a:t>
              </a:r>
            </a:p>
          </p:txBody>
        </p:sp>
        <p:sp>
          <p:nvSpPr>
            <p:cNvPr id="45" name="Rectangle 44">
              <a:extLst>
                <a:ext uri="{FF2B5EF4-FFF2-40B4-BE49-F238E27FC236}">
                  <a16:creationId xmlns:a16="http://schemas.microsoft.com/office/drawing/2014/main" id="{9468E7D0-9786-4134-894C-8375E7D7337B}"/>
                </a:ext>
              </a:extLst>
            </p:cNvPr>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IoT</a:t>
              </a:r>
            </a:p>
          </p:txBody>
        </p:sp>
        <p:sp>
          <p:nvSpPr>
            <p:cNvPr id="46" name="Rectangle 45">
              <a:extLst>
                <a:ext uri="{FF2B5EF4-FFF2-40B4-BE49-F238E27FC236}">
                  <a16:creationId xmlns:a16="http://schemas.microsoft.com/office/drawing/2014/main" id="{9B08EA95-AEC9-4354-B44C-05A45884D19C}"/>
                </a:ext>
              </a:extLst>
            </p:cNvPr>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Security</a:t>
              </a:r>
            </a:p>
          </p:txBody>
        </p:sp>
        <p:sp>
          <p:nvSpPr>
            <p:cNvPr id="47" name="Rectangle 46">
              <a:extLst>
                <a:ext uri="{FF2B5EF4-FFF2-40B4-BE49-F238E27FC236}">
                  <a16:creationId xmlns:a16="http://schemas.microsoft.com/office/drawing/2014/main" id="{CD73CDE7-1814-42C2-8016-A08897C6277C}"/>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6"/>
              <a:extLst>
                <a:ext uri="{FF2B5EF4-FFF2-40B4-BE49-F238E27FC236}">
                  <a16:creationId xmlns:a16="http://schemas.microsoft.com/office/drawing/2014/main" id="{E32EC35B-693A-4773-8816-DA866653ACD0}"/>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50" name="Picture 6" descr="Related image">
              <a:hlinkClick r:id="rId8"/>
              <a:extLst>
                <a:ext uri="{FF2B5EF4-FFF2-40B4-BE49-F238E27FC236}">
                  <a16:creationId xmlns:a16="http://schemas.microsoft.com/office/drawing/2014/main" id="{66ADD3B0-1264-48BD-A116-1F4BDCD87D7B}"/>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Image result for azure stream analytics icon">
              <a:hlinkClick r:id="rId10"/>
              <a:extLst>
                <a:ext uri="{FF2B5EF4-FFF2-40B4-BE49-F238E27FC236}">
                  <a16:creationId xmlns:a16="http://schemas.microsoft.com/office/drawing/2014/main" id="{C8A35FC1-EC35-49AD-8B3F-7B8362456650}"/>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azure IoT icon">
              <a:hlinkClick r:id="rId12"/>
              <a:extLst>
                <a:ext uri="{FF2B5EF4-FFF2-40B4-BE49-F238E27FC236}">
                  <a16:creationId xmlns:a16="http://schemas.microsoft.com/office/drawing/2014/main" id="{612940F0-90BD-4C3E-BE1F-42023C6D9EF3}"/>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Image result for azure active directory icon">
              <a:hlinkClick r:id="rId14"/>
              <a:extLst>
                <a:ext uri="{FF2B5EF4-FFF2-40B4-BE49-F238E27FC236}">
                  <a16:creationId xmlns:a16="http://schemas.microsoft.com/office/drawing/2014/main" id="{623CF9B2-A8F5-4F2A-8682-46CC51D374A2}"/>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BEDFECEE-1F4F-42FB-AB7C-6AF579F485E8}"/>
              </a:ext>
            </a:extLst>
          </p:cNvPr>
          <p:cNvGrpSpPr/>
          <p:nvPr/>
        </p:nvGrpSpPr>
        <p:grpSpPr>
          <a:xfrm>
            <a:off x="1846170" y="2352809"/>
            <a:ext cx="2738838" cy="1971494"/>
            <a:chOff x="9093048" y="2389036"/>
            <a:chExt cx="2794153" cy="2011312"/>
          </a:xfrm>
        </p:grpSpPr>
        <p:sp>
          <p:nvSpPr>
            <p:cNvPr id="55" name="Rectangle 54">
              <a:extLst>
                <a:ext uri="{FF2B5EF4-FFF2-40B4-BE49-F238E27FC236}">
                  <a16:creationId xmlns:a16="http://schemas.microsoft.com/office/drawing/2014/main" id="{BE08A4AD-3BCA-4F87-8D8F-5D486B7569ED}"/>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BDBB6CA9-0D6F-4399-8F3C-8E7B55A31A8B}"/>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57" name="Picture 14" descr="Image result for azure event grid">
              <a:extLst>
                <a:ext uri="{FF2B5EF4-FFF2-40B4-BE49-F238E27FC236}">
                  <a16:creationId xmlns:a16="http://schemas.microsoft.com/office/drawing/2014/main" id="{78E6CB04-0DC0-401C-8C25-7DBA2EB0DD5F}"/>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67B06F05-FA45-49F3-AA24-9BE1F68D4831}"/>
              </a:ext>
            </a:extLst>
          </p:cNvPr>
          <p:cNvGrpSpPr/>
          <p:nvPr/>
        </p:nvGrpSpPr>
        <p:grpSpPr>
          <a:xfrm>
            <a:off x="7435958" y="2352809"/>
            <a:ext cx="2738838" cy="1971494"/>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092010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Azure Serverless Components</a:t>
            </a:r>
          </a:p>
        </p:txBody>
      </p:sp>
      <p:sp>
        <p:nvSpPr>
          <p:cNvPr id="16" name="Rectangle 15"/>
          <p:cNvSpPr/>
          <p:nvPr/>
        </p:nvSpPr>
        <p:spPr bwMode="auto">
          <a:xfrm>
            <a:off x="3274836"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20" y="2352809"/>
            <a:ext cx="2738838" cy="197149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5027415"/>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882" dirty="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6" y="2352809"/>
            <a:ext cx="2738838" cy="197149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514" y="235280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nl-NL"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Content Placeholder 3"/>
          <p:cNvSpPr>
            <a:spLocks noGrp="1"/>
          </p:cNvSpPr>
          <p:nvPr>
            <p:ph sz="quarter" idx="14"/>
          </p:nvPr>
        </p:nvSpPr>
        <p:spPr>
          <a:xfrm>
            <a:off x="269240" y="1034840"/>
            <a:ext cx="11757564" cy="5058297"/>
          </a:xfrm>
        </p:spPr>
        <p:txBody>
          <a:bodyPr/>
          <a:lstStyle/>
          <a:p>
            <a:r>
              <a:rPr lang="nl-NL" sz="2400"/>
              <a:t>9:00 Welkom - Gijs in 't Veld</a:t>
            </a:r>
          </a:p>
          <a:p>
            <a:r>
              <a:rPr lang="nl-NL" sz="2400"/>
              <a:t>9:15 Azure's Cloud platform: Building serverless applications - Eldert Grootenboer</a:t>
            </a:r>
          </a:p>
          <a:p>
            <a:r>
              <a:rPr lang="nl-NL" sz="2400"/>
              <a:t>10:00 Labs</a:t>
            </a:r>
          </a:p>
          <a:p>
            <a:r>
              <a:rPr lang="nl-NL" sz="2400"/>
              <a:t>11:15 A better understanding of Azure Functions – Steef-Jan Wiggers</a:t>
            </a:r>
          </a:p>
          <a:p>
            <a:r>
              <a:rPr lang="nl-NL" sz="2400"/>
              <a:t>12:00 Lunch en labs</a:t>
            </a:r>
          </a:p>
          <a:p>
            <a:r>
              <a:rPr lang="nl-NL" sz="2400"/>
              <a:t>14:00 Microsoft Azure Integration and Governance - Under the Hood – Nino Crudele</a:t>
            </a:r>
          </a:p>
          <a:p>
            <a:r>
              <a:rPr lang="nl-NL" sz="2400"/>
              <a:t>14:45 Labs</a:t>
            </a:r>
          </a:p>
          <a:p>
            <a:r>
              <a:rPr lang="nl-NL" sz="2400"/>
              <a:t>16:00 Building microservices with .NET Core and Azure Kubernetes Service (AKS) - Tomasso Groenendijk</a:t>
            </a:r>
          </a:p>
          <a:p>
            <a:r>
              <a:rPr lang="nl-NL" sz="2400"/>
              <a:t>17:00 Hapjes en drankje</a:t>
            </a:r>
            <a:endParaRPr lang="nl-NL" sz="1600"/>
          </a:p>
          <a:p>
            <a:pPr marL="0" indent="0">
              <a:buNone/>
            </a:pPr>
            <a:r>
              <a:rPr lang="en-US" sz="3600">
                <a:effectLst>
                  <a:outerShdw blurRad="38100" dist="38100" dir="2700000" algn="tl">
                    <a:srgbClr val="000000">
                      <a:alpha val="43137"/>
                    </a:srgbClr>
                  </a:outerShdw>
                </a:effectLst>
              </a:rPr>
              <a:t>				Twitter #GIB2019</a:t>
            </a:r>
            <a:endParaRPr lang="en-US" sz="3600" dirty="0">
              <a:effectLst>
                <a:outerShdw blurRad="38100" dist="38100" dir="2700000" algn="tl">
                  <a:srgbClr val="000000">
                    <a:alpha val="43137"/>
                  </a:srgbClr>
                </a:outerShdw>
              </a:effectLst>
            </a:endParaRPr>
          </a:p>
        </p:txBody>
      </p:sp>
      <p:sp>
        <p:nvSpPr>
          <p:cNvPr id="5" name="Text Placeholder 4"/>
          <p:cNvSpPr>
            <a:spLocks noGrp="1"/>
          </p:cNvSpPr>
          <p:nvPr>
            <p:ph type="body" sz="quarter" idx="11"/>
          </p:nvPr>
        </p:nvSpPr>
        <p:spPr/>
        <p:txBody>
          <a:bodyPr/>
          <a:lstStyle/>
          <a:p>
            <a:r>
              <a:rPr lang="en-US"/>
              <a:t>Global Integration Bootcamp 2019 - Agenda</a:t>
            </a:r>
            <a:endParaRPr lang="nl-NL" dirty="0"/>
          </a:p>
        </p:txBody>
      </p:sp>
    </p:spTree>
    <p:extLst>
      <p:ext uri="{BB962C8B-B14F-4D97-AF65-F5344CB8AC3E}">
        <p14:creationId xmlns:p14="http://schemas.microsoft.com/office/powerpoint/2010/main" val="396443112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4"/>
          <a:stretch>
            <a:fillRect/>
          </a:stretch>
        </p:blipFill>
        <p:spPr>
          <a:xfrm>
            <a:off x="3189490" y="2689990"/>
            <a:ext cx="709410" cy="709410"/>
          </a:xfrm>
          <a:prstGeom prst="rect">
            <a:avLst/>
          </a:prstGeom>
        </p:spPr>
      </p:pic>
      <p:pic>
        <p:nvPicPr>
          <p:cNvPr id="8" name="Picture 7"/>
          <p:cNvPicPr>
            <a:picLocks noChangeAspect="1"/>
          </p:cNvPicPr>
          <p:nvPr/>
        </p:nvPicPr>
        <p:blipFill>
          <a:blip r:embed="rId5"/>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algn="ctr">
              <a:lnSpc>
                <a:spcPct val="90000"/>
              </a:lnSpc>
              <a:spcAft>
                <a:spcPts val="588"/>
              </a:spcAft>
            </a:pPr>
            <a:r>
              <a:rPr lang="en-US" sz="3600" dirty="0"/>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7"/>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39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5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8F29C74-49E4-41D7-B716-990750551059}"/>
              </a:ext>
            </a:extLst>
          </p:cNvPr>
          <p:cNvSpPr>
            <a:spLocks noGrp="1"/>
          </p:cNvSpPr>
          <p:nvPr>
            <p:ph type="title"/>
          </p:nvPr>
        </p:nvSpPr>
        <p:spPr/>
        <p:txBody>
          <a:bodyPr/>
          <a:lstStyle/>
          <a:p>
            <a:r>
              <a:rPr lang="en-US" dirty="0">
                <a:solidFill>
                  <a:schemeClr val="tx1"/>
                </a:solidFill>
              </a:rPr>
              <a:t>Demo – </a:t>
            </a:r>
            <a:r>
              <a:rPr lang="en-US">
                <a:solidFill>
                  <a:schemeClr val="tx1"/>
                </a:solidFill>
              </a:rPr>
              <a:t>Order System</a:t>
            </a:r>
            <a:endParaRPr lang="en-US" dirty="0">
              <a:solidFill>
                <a:schemeClr val="tx1"/>
              </a:solidFill>
            </a:endParaRPr>
          </a:p>
        </p:txBody>
      </p:sp>
      <p:pic>
        <p:nvPicPr>
          <p:cNvPr id="4" name="Picture 3">
            <a:extLst>
              <a:ext uri="{FF2B5EF4-FFF2-40B4-BE49-F238E27FC236}">
                <a16:creationId xmlns:a16="http://schemas.microsoft.com/office/drawing/2014/main" id="{911F719A-FEBC-4995-9194-B6BC26F22F54}"/>
              </a:ext>
            </a:extLst>
          </p:cNvPr>
          <p:cNvPicPr>
            <a:picLocks noChangeAspect="1"/>
          </p:cNvPicPr>
          <p:nvPr/>
        </p:nvPicPr>
        <p:blipFill>
          <a:blip r:embed="rId2"/>
          <a:stretch>
            <a:fillRect/>
          </a:stretch>
        </p:blipFill>
        <p:spPr>
          <a:xfrm>
            <a:off x="984232" y="3234625"/>
            <a:ext cx="945346" cy="708025"/>
          </a:xfrm>
          <a:prstGeom prst="rect">
            <a:avLst/>
          </a:prstGeom>
        </p:spPr>
      </p:pic>
      <p:pic>
        <p:nvPicPr>
          <p:cNvPr id="5" name="Graphic 4">
            <a:extLst>
              <a:ext uri="{FF2B5EF4-FFF2-40B4-BE49-F238E27FC236}">
                <a16:creationId xmlns:a16="http://schemas.microsoft.com/office/drawing/2014/main" id="{7E4025E1-3EBD-43A6-A458-F82486EA46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2974" y="3232720"/>
            <a:ext cx="708025" cy="708025"/>
          </a:xfrm>
          <a:prstGeom prst="rect">
            <a:avLst/>
          </a:prstGeom>
        </p:spPr>
      </p:pic>
      <p:pic>
        <p:nvPicPr>
          <p:cNvPr id="3" name="Picture 2" descr="A picture containing vector graphics&#10;&#10;Description generated with high confidence">
            <a:extLst>
              <a:ext uri="{FF2B5EF4-FFF2-40B4-BE49-F238E27FC236}">
                <a16:creationId xmlns:a16="http://schemas.microsoft.com/office/drawing/2014/main" id="{A272FEC0-99DF-4A1B-B14C-F408A0EFE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4395" y="3198493"/>
            <a:ext cx="780290" cy="780290"/>
          </a:xfrm>
          <a:prstGeom prst="rect">
            <a:avLst/>
          </a:prstGeom>
        </p:spPr>
      </p:pic>
      <p:pic>
        <p:nvPicPr>
          <p:cNvPr id="9" name="Picture 8" descr="A close up of a sign&#10;&#10;Description generated with high confidence">
            <a:extLst>
              <a:ext uri="{FF2B5EF4-FFF2-40B4-BE49-F238E27FC236}">
                <a16:creationId xmlns:a16="http://schemas.microsoft.com/office/drawing/2014/main" id="{2DAA1536-4BDD-4E2A-B492-B43EA8E8E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1255" y="5448490"/>
            <a:ext cx="780290" cy="780290"/>
          </a:xfrm>
          <a:prstGeom prst="rect">
            <a:avLst/>
          </a:prstGeom>
        </p:spPr>
      </p:pic>
      <p:pic>
        <p:nvPicPr>
          <p:cNvPr id="11" name="Picture 10">
            <a:extLst>
              <a:ext uri="{FF2B5EF4-FFF2-40B4-BE49-F238E27FC236}">
                <a16:creationId xmlns:a16="http://schemas.microsoft.com/office/drawing/2014/main" id="{F7A1AFE1-3B1E-41FC-B195-A8C373583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4395" y="5369492"/>
            <a:ext cx="780290" cy="780290"/>
          </a:xfrm>
          <a:prstGeom prst="rect">
            <a:avLst/>
          </a:prstGeom>
        </p:spPr>
      </p:pic>
      <p:pic>
        <p:nvPicPr>
          <p:cNvPr id="13" name="Picture 12" descr="A close up of a logo&#10;&#10;Description generated with high confidence">
            <a:extLst>
              <a:ext uri="{FF2B5EF4-FFF2-40B4-BE49-F238E27FC236}">
                <a16:creationId xmlns:a16="http://schemas.microsoft.com/office/drawing/2014/main" id="{60174D03-4DB8-40E7-912A-1995B09A7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92255" y="5448490"/>
            <a:ext cx="780290" cy="780290"/>
          </a:xfrm>
          <a:prstGeom prst="rect">
            <a:avLst/>
          </a:prstGeom>
        </p:spPr>
      </p:pic>
      <p:pic>
        <p:nvPicPr>
          <p:cNvPr id="14" name="Picture 13">
            <a:extLst>
              <a:ext uri="{FF2B5EF4-FFF2-40B4-BE49-F238E27FC236}">
                <a16:creationId xmlns:a16="http://schemas.microsoft.com/office/drawing/2014/main" id="{CB9E6CCE-5A99-44E1-83D9-4C0734F94D3C}"/>
              </a:ext>
            </a:extLst>
          </p:cNvPr>
          <p:cNvPicPr>
            <a:picLocks noChangeAspect="1"/>
          </p:cNvPicPr>
          <p:nvPr/>
        </p:nvPicPr>
        <p:blipFill>
          <a:blip r:embed="rId9"/>
          <a:stretch>
            <a:fillRect/>
          </a:stretch>
        </p:blipFill>
        <p:spPr>
          <a:xfrm>
            <a:off x="7811767" y="3197225"/>
            <a:ext cx="866989" cy="780290"/>
          </a:xfrm>
          <a:prstGeom prst="rect">
            <a:avLst/>
          </a:prstGeom>
        </p:spPr>
      </p:pic>
      <p:pic>
        <p:nvPicPr>
          <p:cNvPr id="16" name="Picture 15" descr="A stop sign&#10;&#10;Description generated with high confidence">
            <a:extLst>
              <a:ext uri="{FF2B5EF4-FFF2-40B4-BE49-F238E27FC236}">
                <a16:creationId xmlns:a16="http://schemas.microsoft.com/office/drawing/2014/main" id="{F311A911-E11A-4E7B-A048-001B6F0712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3810" y="1545842"/>
            <a:ext cx="780290" cy="780290"/>
          </a:xfrm>
          <a:prstGeom prst="rect">
            <a:avLst/>
          </a:prstGeom>
        </p:spPr>
      </p:pic>
      <p:pic>
        <p:nvPicPr>
          <p:cNvPr id="9218" name="Picture 2" descr="Image result for outlook calendar icon">
            <a:extLst>
              <a:ext uri="{FF2B5EF4-FFF2-40B4-BE49-F238E27FC236}">
                <a16:creationId xmlns:a16="http://schemas.microsoft.com/office/drawing/2014/main" id="{66347452-9D0D-4745-A0F1-7BFC15F341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28081" y="3194620"/>
            <a:ext cx="780290" cy="78029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859CEAB7-0C25-41F0-AD7F-F4CB143DBCA2}"/>
              </a:ext>
            </a:extLst>
          </p:cNvPr>
          <p:cNvCxnSpPr>
            <a:stCxn id="4" idx="2"/>
            <a:endCxn id="11" idx="1"/>
          </p:cNvCxnSpPr>
          <p:nvPr/>
        </p:nvCxnSpPr>
        <p:spPr>
          <a:xfrm rot="16200000" flipH="1">
            <a:off x="2042157" y="3357398"/>
            <a:ext cx="1816987" cy="298749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7BB09C-5E50-45A8-8A87-930FA8DB4141}"/>
              </a:ext>
            </a:extLst>
          </p:cNvPr>
          <p:cNvCxnSpPr>
            <a:stCxn id="4" idx="3"/>
            <a:endCxn id="5" idx="1"/>
          </p:cNvCxnSpPr>
          <p:nvPr/>
        </p:nvCxnSpPr>
        <p:spPr>
          <a:xfrm flipV="1">
            <a:off x="1929578" y="3586733"/>
            <a:ext cx="903396" cy="19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28144B-27E2-4D43-9FD9-311E6739F1F6}"/>
              </a:ext>
            </a:extLst>
          </p:cNvPr>
          <p:cNvCxnSpPr>
            <a:stCxn id="5" idx="3"/>
            <a:endCxn id="3" idx="1"/>
          </p:cNvCxnSpPr>
          <p:nvPr/>
        </p:nvCxnSpPr>
        <p:spPr>
          <a:xfrm>
            <a:off x="3540999" y="3586733"/>
            <a:ext cx="903396" cy="19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13807F-5D76-4DE8-9E30-23DF06E69762}"/>
              </a:ext>
            </a:extLst>
          </p:cNvPr>
          <p:cNvCxnSpPr>
            <a:stCxn id="3" idx="3"/>
            <a:endCxn id="9218" idx="1"/>
          </p:cNvCxnSpPr>
          <p:nvPr/>
        </p:nvCxnSpPr>
        <p:spPr>
          <a:xfrm flipV="1">
            <a:off x="5224685" y="3584765"/>
            <a:ext cx="903396" cy="38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70EBCC-EF74-4132-8BF5-CCF18B0BC02F}"/>
              </a:ext>
            </a:extLst>
          </p:cNvPr>
          <p:cNvCxnSpPr>
            <a:stCxn id="9218" idx="3"/>
            <a:endCxn id="14" idx="1"/>
          </p:cNvCxnSpPr>
          <p:nvPr/>
        </p:nvCxnSpPr>
        <p:spPr>
          <a:xfrm>
            <a:off x="6908371" y="3584765"/>
            <a:ext cx="903396" cy="26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13B38D1-8218-4A33-83D9-A34517095F71}"/>
              </a:ext>
            </a:extLst>
          </p:cNvPr>
          <p:cNvCxnSpPr>
            <a:stCxn id="9" idx="3"/>
            <a:endCxn id="13" idx="1"/>
          </p:cNvCxnSpPr>
          <p:nvPr/>
        </p:nvCxnSpPr>
        <p:spPr>
          <a:xfrm>
            <a:off x="10321545" y="5838635"/>
            <a:ext cx="87071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ACCC05F-E4E9-4D93-8B03-63FAB760D050}"/>
              </a:ext>
            </a:extLst>
          </p:cNvPr>
          <p:cNvCxnSpPr>
            <a:stCxn id="14" idx="0"/>
            <a:endCxn id="16" idx="1"/>
          </p:cNvCxnSpPr>
          <p:nvPr/>
        </p:nvCxnSpPr>
        <p:spPr>
          <a:xfrm rot="5400000" flipH="1" flipV="1">
            <a:off x="8073917" y="2107332"/>
            <a:ext cx="1261238" cy="91854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AC7B331-ABB7-4F08-AE02-B9D06A6C2DC1}"/>
              </a:ext>
            </a:extLst>
          </p:cNvPr>
          <p:cNvCxnSpPr>
            <a:stCxn id="14" idx="2"/>
            <a:endCxn id="9" idx="1"/>
          </p:cNvCxnSpPr>
          <p:nvPr/>
        </p:nvCxnSpPr>
        <p:spPr>
          <a:xfrm rot="16200000" flipH="1">
            <a:off x="7962698" y="4260078"/>
            <a:ext cx="1861120" cy="129599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6D87A99-CE72-4F56-9AD1-21B04C94C694}"/>
              </a:ext>
            </a:extLst>
          </p:cNvPr>
          <p:cNvCxnSpPr>
            <a:stCxn id="3" idx="2"/>
            <a:endCxn id="11" idx="0"/>
          </p:cNvCxnSpPr>
          <p:nvPr/>
        </p:nvCxnSpPr>
        <p:spPr>
          <a:xfrm>
            <a:off x="4834540" y="3978783"/>
            <a:ext cx="0" cy="13907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23003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CAF-5C32-4624-B498-7F707B0D6FF3}"/>
              </a:ext>
            </a:extLst>
          </p:cNvPr>
          <p:cNvSpPr>
            <a:spLocks noGrp="1"/>
          </p:cNvSpPr>
          <p:nvPr>
            <p:ph type="title"/>
          </p:nvPr>
        </p:nvSpPr>
        <p:spPr/>
        <p:txBody>
          <a:bodyPr/>
          <a:lstStyle/>
          <a:p>
            <a:r>
              <a:rPr lang="en-US" dirty="0"/>
              <a:t>Almost done…</a:t>
            </a:r>
            <a:endParaRPr lang="nl-NL" dirty="0"/>
          </a:p>
        </p:txBody>
      </p:sp>
    </p:spTree>
    <p:extLst>
      <p:ext uri="{BB962C8B-B14F-4D97-AF65-F5344CB8AC3E}">
        <p14:creationId xmlns:p14="http://schemas.microsoft.com/office/powerpoint/2010/main" val="30738005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Key Takeaways</a:t>
            </a:r>
            <a:br>
              <a:rPr lang="en-US" dirty="0"/>
            </a:br>
            <a:endParaRPr lang="en-US" sz="3137" spc="0" dirty="0">
              <a:gradFill>
                <a:gsLst>
                  <a:gs pos="1250">
                    <a:schemeClr val="tx2"/>
                  </a:gs>
                  <a:gs pos="100000">
                    <a:schemeClr val="tx2"/>
                  </a:gs>
                </a:gsLst>
                <a:lin ang="5400000" scaled="0"/>
              </a:gradFill>
            </a:endParaRPr>
          </a:p>
        </p:txBody>
      </p:sp>
      <p:sp>
        <p:nvSpPr>
          <p:cNvPr id="7" name="web1"/>
          <p:cNvSpPr/>
          <p:nvPr/>
        </p:nvSpPr>
        <p:spPr bwMode="auto">
          <a:xfrm>
            <a:off x="3085506" y="1902943"/>
            <a:ext cx="8839575" cy="941247"/>
          </a:xfrm>
          <a:prstGeom prst="rect">
            <a:avLst/>
          </a:prstGeom>
          <a:solidFill>
            <a:schemeClr val="tx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Focus on value</a:t>
            </a:r>
          </a:p>
        </p:txBody>
      </p:sp>
      <p:sp>
        <p:nvSpPr>
          <p:cNvPr id="17" name="web2"/>
          <p:cNvSpPr/>
          <p:nvPr/>
        </p:nvSpPr>
        <p:spPr bwMode="auto">
          <a:xfrm>
            <a:off x="3085506" y="2887143"/>
            <a:ext cx="8839575" cy="941247"/>
          </a:xfrm>
          <a:prstGeom prst="rect">
            <a:avLst/>
          </a:prstGeom>
          <a:solidFill>
            <a:schemeClr val="tx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Only pay for what you use</a:t>
            </a:r>
          </a:p>
        </p:txBody>
      </p:sp>
      <p:sp>
        <p:nvSpPr>
          <p:cNvPr id="20" name="web3"/>
          <p:cNvSpPr/>
          <p:nvPr/>
        </p:nvSpPr>
        <p:spPr bwMode="auto">
          <a:xfrm>
            <a:off x="3085506" y="3869473"/>
            <a:ext cx="8839575" cy="941247"/>
          </a:xfrm>
          <a:prstGeom prst="rect">
            <a:avLst/>
          </a:prstGeom>
          <a:solidFill>
            <a:schemeClr val="tx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Combine services to create powerful scenarios</a:t>
            </a:r>
            <a:endParaRPr lang="en-US" sz="1961" kern="0" dirty="0">
              <a:gradFill>
                <a:gsLst>
                  <a:gs pos="0">
                    <a:srgbClr val="FFFFFF"/>
                  </a:gs>
                  <a:gs pos="100000">
                    <a:srgbClr val="FFFFFF"/>
                  </a:gs>
                </a:gsLst>
                <a:lin ang="5400000" scaled="0"/>
              </a:gradFill>
              <a:latin typeface="Segoe UI"/>
            </a:endParaRPr>
          </a:p>
        </p:txBody>
      </p:sp>
      <p:sp>
        <p:nvSpPr>
          <p:cNvPr id="9" name="1"/>
          <p:cNvSpPr/>
          <p:nvPr/>
        </p:nvSpPr>
        <p:spPr bwMode="auto">
          <a:xfrm>
            <a:off x="269241" y="190294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err="1">
                <a:gradFill>
                  <a:gsLst>
                    <a:gs pos="5439">
                      <a:srgbClr val="F8F8F8"/>
                    </a:gs>
                    <a:gs pos="100000">
                      <a:srgbClr val="F8F8F8"/>
                    </a:gs>
                  </a:gsLst>
                  <a:lin ang="5400000" scaled="0"/>
                </a:gradFill>
                <a:latin typeface="Segoe UI Light"/>
              </a:rPr>
              <a:t>Serverless</a:t>
            </a:r>
            <a:endParaRPr lang="en-US" sz="2353" kern="0" dirty="0">
              <a:gradFill>
                <a:gsLst>
                  <a:gs pos="5439">
                    <a:srgbClr val="F8F8F8"/>
                  </a:gs>
                  <a:gs pos="100000">
                    <a:srgbClr val="F8F8F8"/>
                  </a:gs>
                </a:gsLst>
                <a:lin ang="5400000" scaled="0"/>
              </a:gradFill>
              <a:latin typeface="Segoe UI Light"/>
            </a:endParaRPr>
          </a:p>
        </p:txBody>
      </p:sp>
      <p:sp>
        <p:nvSpPr>
          <p:cNvPr id="10" name="2"/>
          <p:cNvSpPr/>
          <p:nvPr/>
        </p:nvSpPr>
        <p:spPr bwMode="auto">
          <a:xfrm>
            <a:off x="269241" y="2887142"/>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1" y="386947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Better Together</a:t>
            </a:r>
          </a:p>
        </p:txBody>
      </p:sp>
    </p:spTree>
    <p:extLst>
      <p:ext uri="{BB962C8B-B14F-4D97-AF65-F5344CB8AC3E}">
        <p14:creationId xmlns:p14="http://schemas.microsoft.com/office/powerpoint/2010/main" val="35836832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ndertitel 2">
            <a:extLst>
              <a:ext uri="{FF2B5EF4-FFF2-40B4-BE49-F238E27FC236}">
                <a16:creationId xmlns:a16="http://schemas.microsoft.com/office/drawing/2014/main" id="{3F85F345-02C1-4812-86A9-3F08629D941D}"/>
              </a:ext>
            </a:extLst>
          </p:cNvPr>
          <p:cNvSpPr txBox="1">
            <a:spLocks/>
          </p:cNvSpPr>
          <p:nvPr/>
        </p:nvSpPr>
        <p:spPr>
          <a:xfrm>
            <a:off x="0" y="1710852"/>
            <a:ext cx="10412359" cy="16482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84338" lvl="3" indent="0">
              <a:buNone/>
            </a:pPr>
            <a:r>
              <a:rPr lang="nl-NL" sz="2400" dirty="0"/>
              <a:t>@egrootenboer</a:t>
            </a:r>
          </a:p>
          <a:p>
            <a:pPr marL="784338" lvl="3" indent="0">
              <a:buNone/>
            </a:pPr>
            <a:r>
              <a:rPr lang="nl-NL" sz="2400" dirty="0"/>
              <a:t>eldert@eldert.net</a:t>
            </a:r>
          </a:p>
          <a:p>
            <a:pPr marL="784338" lvl="3" indent="0">
              <a:buNone/>
            </a:pPr>
            <a:r>
              <a:rPr lang="en-US" sz="2400" dirty="0"/>
              <a:t>https://blog.eldert.net/</a:t>
            </a:r>
          </a:p>
        </p:txBody>
      </p:sp>
      <p:pic>
        <p:nvPicPr>
          <p:cNvPr id="8" name="Picture 7">
            <a:extLst>
              <a:ext uri="{FF2B5EF4-FFF2-40B4-BE49-F238E27FC236}">
                <a16:creationId xmlns:a16="http://schemas.microsoft.com/office/drawing/2014/main" id="{7AC288DD-BECB-4670-B9AA-B9B37BA56437}"/>
              </a:ext>
            </a:extLst>
          </p:cNvPr>
          <p:cNvPicPr>
            <a:picLocks noChangeAspect="1"/>
          </p:cNvPicPr>
          <p:nvPr/>
        </p:nvPicPr>
        <p:blipFill>
          <a:blip r:embed="rId3"/>
          <a:stretch>
            <a:fillRect/>
          </a:stretch>
        </p:blipFill>
        <p:spPr>
          <a:xfrm>
            <a:off x="466870" y="1736900"/>
            <a:ext cx="276884" cy="276884"/>
          </a:xfrm>
          <a:prstGeom prst="rect">
            <a:avLst/>
          </a:prstGeom>
        </p:spPr>
      </p:pic>
      <p:pic>
        <p:nvPicPr>
          <p:cNvPr id="9" name="Picture 8">
            <a:extLst>
              <a:ext uri="{FF2B5EF4-FFF2-40B4-BE49-F238E27FC236}">
                <a16:creationId xmlns:a16="http://schemas.microsoft.com/office/drawing/2014/main" id="{627DF3DC-70DB-4EDF-BE03-6855B1DC972B}"/>
              </a:ext>
            </a:extLst>
          </p:cNvPr>
          <p:cNvPicPr>
            <a:picLocks noChangeAspect="1"/>
          </p:cNvPicPr>
          <p:nvPr/>
        </p:nvPicPr>
        <p:blipFill>
          <a:blip r:embed="rId4"/>
          <a:stretch>
            <a:fillRect/>
          </a:stretch>
        </p:blipFill>
        <p:spPr>
          <a:xfrm>
            <a:off x="466871" y="2128338"/>
            <a:ext cx="276884" cy="285654"/>
          </a:xfrm>
          <a:prstGeom prst="rect">
            <a:avLst/>
          </a:prstGeom>
        </p:spPr>
      </p:pic>
      <p:pic>
        <p:nvPicPr>
          <p:cNvPr id="10" name="Picture 9">
            <a:extLst>
              <a:ext uri="{FF2B5EF4-FFF2-40B4-BE49-F238E27FC236}">
                <a16:creationId xmlns:a16="http://schemas.microsoft.com/office/drawing/2014/main" id="{3A96099B-CA24-4650-B30A-7FF2F260FB6C}"/>
              </a:ext>
            </a:extLst>
          </p:cNvPr>
          <p:cNvPicPr>
            <a:picLocks noChangeAspect="1"/>
          </p:cNvPicPr>
          <p:nvPr/>
        </p:nvPicPr>
        <p:blipFill>
          <a:blip r:embed="rId5"/>
          <a:stretch>
            <a:fillRect/>
          </a:stretch>
        </p:blipFill>
        <p:spPr>
          <a:xfrm>
            <a:off x="466870" y="2554501"/>
            <a:ext cx="276883" cy="276883"/>
          </a:xfrm>
          <a:prstGeom prst="rect">
            <a:avLst/>
          </a:prstGeom>
        </p:spPr>
      </p:pic>
      <p:sp>
        <p:nvSpPr>
          <p:cNvPr id="4" name="Title 3">
            <a:extLst>
              <a:ext uri="{FF2B5EF4-FFF2-40B4-BE49-F238E27FC236}">
                <a16:creationId xmlns:a16="http://schemas.microsoft.com/office/drawing/2014/main" id="{3CF2DA81-F241-4318-B4F4-C49B0D8CEE15}"/>
              </a:ext>
            </a:extLst>
          </p:cNvPr>
          <p:cNvSpPr>
            <a:spLocks noGrp="1"/>
          </p:cNvSpPr>
          <p:nvPr>
            <p:ph type="title"/>
          </p:nvPr>
        </p:nvSpPr>
        <p:spPr/>
        <p:txBody>
          <a:bodyPr>
            <a:normAutofit/>
          </a:bodyPr>
          <a:lstStyle/>
          <a:p>
            <a:r>
              <a:rPr lang="nl-NL" dirty="0" err="1"/>
              <a:t>Thank</a:t>
            </a:r>
            <a:r>
              <a:rPr lang="nl-NL" dirty="0"/>
              <a:t> </a:t>
            </a:r>
            <a:r>
              <a:rPr lang="nl-NL" dirty="0" err="1"/>
              <a:t>You</a:t>
            </a:r>
            <a:endParaRPr lang="nl-NL" dirty="0"/>
          </a:p>
        </p:txBody>
      </p:sp>
    </p:spTree>
    <p:extLst>
      <p:ext uri="{BB962C8B-B14F-4D97-AF65-F5344CB8AC3E}">
        <p14:creationId xmlns:p14="http://schemas.microsoft.com/office/powerpoint/2010/main" val="23477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p:cNvSpPr/>
          <p:nvPr/>
        </p:nvSpPr>
        <p:spPr>
          <a:xfrm>
            <a:off x="-7477" y="487"/>
            <a:ext cx="12186707" cy="68570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sp>
        <p:nvSpPr>
          <p:cNvPr id="12" name="Tekstvak 11"/>
          <p:cNvSpPr txBox="1"/>
          <p:nvPr/>
        </p:nvSpPr>
        <p:spPr>
          <a:xfrm>
            <a:off x="2462565" y="-89001"/>
            <a:ext cx="7266872" cy="2554097"/>
          </a:xfrm>
          <a:prstGeom prst="rect">
            <a:avLst/>
          </a:prstGeom>
          <a:noFill/>
        </p:spPr>
        <p:txBody>
          <a:bodyPr wrap="square" rtlCol="0">
            <a:spAutoFit/>
          </a:bodyPr>
          <a:lstStyle/>
          <a:p>
            <a:pPr algn="ctr" defTabSz="914225"/>
            <a:r>
              <a:rPr lang="en-US" sz="15997" b="1" kern="0" spc="-300">
                <a:blipFill dpi="0" rotWithShape="1">
                  <a:blip r:embed="rId2">
                    <a:extLst>
                      <a:ext uri="{28A0092B-C50C-407E-A947-70E740481C1C}">
                        <a14:useLocalDpi xmlns:a14="http://schemas.microsoft.com/office/drawing/2010/main" val="0"/>
                      </a:ext>
                    </a:extLst>
                  </a:blip>
                  <a:srcRect/>
                  <a:stretch>
                    <a:fillRect/>
                  </a:stretch>
                </a:blipFill>
                <a:latin typeface="Segoe UI Light"/>
              </a:rPr>
              <a:t>Think</a:t>
            </a:r>
          </a:p>
        </p:txBody>
      </p:sp>
      <p:sp>
        <p:nvSpPr>
          <p:cNvPr id="81" name="Tekstvak 80"/>
          <p:cNvSpPr txBox="1"/>
          <p:nvPr/>
        </p:nvSpPr>
        <p:spPr>
          <a:xfrm>
            <a:off x="2462565" y="2130130"/>
            <a:ext cx="7266872" cy="2554097"/>
          </a:xfrm>
          <a:prstGeom prst="rect">
            <a:avLst/>
          </a:prstGeom>
          <a:noFill/>
        </p:spPr>
        <p:txBody>
          <a:bodyPr wrap="square" rtlCol="0">
            <a:spAutoFit/>
          </a:bodyPr>
          <a:lstStyle/>
          <a:p>
            <a:pPr algn="ctr" defTabSz="914225"/>
            <a:r>
              <a:rPr lang="nl-NL" sz="15997" b="1" kern="0" spc="-300" dirty="0">
                <a:blipFill dpi="0" rotWithShape="1">
                  <a:blip r:embed="rId3">
                    <a:extLst>
                      <a:ext uri="{28A0092B-C50C-407E-A947-70E740481C1C}">
                        <a14:useLocalDpi xmlns:a14="http://schemas.microsoft.com/office/drawing/2010/main" val="0"/>
                      </a:ext>
                    </a:extLst>
                  </a:blip>
                  <a:srcRect/>
                  <a:stretch>
                    <a:fillRect/>
                  </a:stretch>
                </a:blipFill>
                <a:latin typeface="Segoe UI Light"/>
              </a:rPr>
              <a:t>Share</a:t>
            </a:r>
          </a:p>
        </p:txBody>
      </p:sp>
      <p:sp>
        <p:nvSpPr>
          <p:cNvPr id="82" name="Tekstvak 81"/>
          <p:cNvSpPr txBox="1"/>
          <p:nvPr/>
        </p:nvSpPr>
        <p:spPr>
          <a:xfrm>
            <a:off x="2462565" y="4406446"/>
            <a:ext cx="7266872" cy="2554097"/>
          </a:xfrm>
          <a:prstGeom prst="rect">
            <a:avLst/>
          </a:prstGeom>
          <a:noFill/>
        </p:spPr>
        <p:txBody>
          <a:bodyPr wrap="square" rtlCol="0">
            <a:spAutoFit/>
          </a:bodyPr>
          <a:lstStyle/>
          <a:p>
            <a:pPr algn="ctr" defTabSz="914225"/>
            <a:r>
              <a:rPr lang="nl-NL" sz="15997" b="1" kern="0" spc="-300" dirty="0">
                <a:blipFill dpi="0" rotWithShape="1">
                  <a:blip r:embed="rId4">
                    <a:extLst>
                      <a:ext uri="{28A0092B-C50C-407E-A947-70E740481C1C}">
                        <a14:useLocalDpi xmlns:a14="http://schemas.microsoft.com/office/drawing/2010/main" val="0"/>
                      </a:ext>
                    </a:extLst>
                  </a:blip>
                  <a:srcRect/>
                  <a:stretch>
                    <a:fillRect/>
                  </a:stretch>
                </a:blipFill>
                <a:latin typeface="Segoe UI Light"/>
              </a:rPr>
              <a:t>Move</a:t>
            </a:r>
          </a:p>
        </p:txBody>
      </p:sp>
      <p:grpSp>
        <p:nvGrpSpPr>
          <p:cNvPr id="3" name="Groep 2"/>
          <p:cNvGrpSpPr/>
          <p:nvPr/>
        </p:nvGrpSpPr>
        <p:grpSpPr>
          <a:xfrm>
            <a:off x="-204518" y="561586"/>
            <a:ext cx="12601035" cy="5782587"/>
            <a:chOff x="-216524" y="566512"/>
            <a:chExt cx="12602822" cy="5416896"/>
          </a:xfrm>
        </p:grpSpPr>
        <p:cxnSp>
          <p:nvCxnSpPr>
            <p:cNvPr id="87" name="Rechte verbindingslijn 86"/>
            <p:cNvCxnSpPr/>
            <p:nvPr/>
          </p:nvCxnSpPr>
          <p:spPr>
            <a:xfrm>
              <a:off x="-216524" y="71693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8" name="Rechte verbindingslijn 87"/>
            <p:cNvCxnSpPr/>
            <p:nvPr/>
          </p:nvCxnSpPr>
          <p:spPr>
            <a:xfrm>
              <a:off x="-216524" y="87652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9" name="Rechte verbindingslijn 88"/>
            <p:cNvCxnSpPr/>
            <p:nvPr/>
          </p:nvCxnSpPr>
          <p:spPr>
            <a:xfrm>
              <a:off x="-216524" y="119570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0" name="Rechte verbindingslijn 89"/>
            <p:cNvCxnSpPr/>
            <p:nvPr/>
          </p:nvCxnSpPr>
          <p:spPr>
            <a:xfrm>
              <a:off x="-216524" y="151488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1" name="Rechte verbindingslijn 90"/>
            <p:cNvCxnSpPr/>
            <p:nvPr/>
          </p:nvCxnSpPr>
          <p:spPr>
            <a:xfrm>
              <a:off x="-216524" y="167447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2" name="Rechte verbindingslijn 91"/>
            <p:cNvCxnSpPr/>
            <p:nvPr/>
          </p:nvCxnSpPr>
          <p:spPr>
            <a:xfrm>
              <a:off x="-216524" y="183406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3" name="Rechte verbindingslijn 92"/>
            <p:cNvCxnSpPr/>
            <p:nvPr/>
          </p:nvCxnSpPr>
          <p:spPr>
            <a:xfrm>
              <a:off x="-216524" y="199365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4" name="Rechte verbindingslijn 93"/>
            <p:cNvCxnSpPr/>
            <p:nvPr/>
          </p:nvCxnSpPr>
          <p:spPr>
            <a:xfrm>
              <a:off x="-216524" y="215324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Rechte verbindingslijn 94"/>
            <p:cNvCxnSpPr/>
            <p:nvPr/>
          </p:nvCxnSpPr>
          <p:spPr>
            <a:xfrm>
              <a:off x="-216524" y="231283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Rechte verbindingslijn 95"/>
            <p:cNvCxnSpPr/>
            <p:nvPr/>
          </p:nvCxnSpPr>
          <p:spPr>
            <a:xfrm>
              <a:off x="-216524" y="247242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Rechte verbindingslijn 96"/>
            <p:cNvCxnSpPr/>
            <p:nvPr/>
          </p:nvCxnSpPr>
          <p:spPr>
            <a:xfrm>
              <a:off x="-216524" y="263201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Rechte verbindingslijn 97"/>
            <p:cNvCxnSpPr/>
            <p:nvPr/>
          </p:nvCxnSpPr>
          <p:spPr>
            <a:xfrm>
              <a:off x="-216524" y="279160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Rechte verbindingslijn 98"/>
            <p:cNvCxnSpPr/>
            <p:nvPr/>
          </p:nvCxnSpPr>
          <p:spPr>
            <a:xfrm>
              <a:off x="-216524" y="295119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0" name="Rechte verbindingslijn 99"/>
            <p:cNvCxnSpPr/>
            <p:nvPr/>
          </p:nvCxnSpPr>
          <p:spPr>
            <a:xfrm>
              <a:off x="-216524" y="311078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1" name="Rechte verbindingslijn 100"/>
            <p:cNvCxnSpPr/>
            <p:nvPr/>
          </p:nvCxnSpPr>
          <p:spPr>
            <a:xfrm>
              <a:off x="-216524" y="327037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2" name="Rechte verbindingslijn 101"/>
            <p:cNvCxnSpPr/>
            <p:nvPr/>
          </p:nvCxnSpPr>
          <p:spPr>
            <a:xfrm>
              <a:off x="-216524" y="342996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3" name="Rechte verbindingslijn 102"/>
            <p:cNvCxnSpPr/>
            <p:nvPr/>
          </p:nvCxnSpPr>
          <p:spPr>
            <a:xfrm>
              <a:off x="-216524" y="358955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4" name="Rechte verbindingslijn 103"/>
            <p:cNvCxnSpPr/>
            <p:nvPr/>
          </p:nvCxnSpPr>
          <p:spPr>
            <a:xfrm>
              <a:off x="-216524" y="374914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5" name="Rechte verbindingslijn 104"/>
            <p:cNvCxnSpPr/>
            <p:nvPr/>
          </p:nvCxnSpPr>
          <p:spPr>
            <a:xfrm>
              <a:off x="-216524" y="390873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6" name="Rechte verbindingslijn 105"/>
            <p:cNvCxnSpPr/>
            <p:nvPr/>
          </p:nvCxnSpPr>
          <p:spPr>
            <a:xfrm>
              <a:off x="-216524" y="406832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7" name="Rechte verbindingslijn 106"/>
            <p:cNvCxnSpPr/>
            <p:nvPr/>
          </p:nvCxnSpPr>
          <p:spPr>
            <a:xfrm>
              <a:off x="-216524" y="422791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8" name="Rechte verbindingslijn 107"/>
            <p:cNvCxnSpPr/>
            <p:nvPr/>
          </p:nvCxnSpPr>
          <p:spPr>
            <a:xfrm>
              <a:off x="-216524" y="438750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9" name="Rechte verbindingslijn 108"/>
            <p:cNvCxnSpPr/>
            <p:nvPr/>
          </p:nvCxnSpPr>
          <p:spPr>
            <a:xfrm>
              <a:off x="-216524" y="454709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0" name="Rechte verbindingslijn 109"/>
            <p:cNvCxnSpPr/>
            <p:nvPr/>
          </p:nvCxnSpPr>
          <p:spPr>
            <a:xfrm>
              <a:off x="-216524" y="486627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1" name="Rechte verbindingslijn 110"/>
            <p:cNvCxnSpPr/>
            <p:nvPr/>
          </p:nvCxnSpPr>
          <p:spPr>
            <a:xfrm>
              <a:off x="-216524" y="518545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2" name="Rechte verbindingslijn 111"/>
            <p:cNvCxnSpPr/>
            <p:nvPr/>
          </p:nvCxnSpPr>
          <p:spPr>
            <a:xfrm>
              <a:off x="-216524" y="534504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3" name="Rechte verbindingslijn 112"/>
            <p:cNvCxnSpPr/>
            <p:nvPr/>
          </p:nvCxnSpPr>
          <p:spPr>
            <a:xfrm>
              <a:off x="-216524" y="550463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4" name="Rechte verbindingslijn 113"/>
            <p:cNvCxnSpPr/>
            <p:nvPr/>
          </p:nvCxnSpPr>
          <p:spPr>
            <a:xfrm>
              <a:off x="-216524" y="566422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5" name="Rechte verbindingslijn 114"/>
            <p:cNvCxnSpPr/>
            <p:nvPr/>
          </p:nvCxnSpPr>
          <p:spPr>
            <a:xfrm>
              <a:off x="-216524" y="5983408"/>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6" name="Rechte verbindingslijn 115"/>
            <p:cNvCxnSpPr/>
            <p:nvPr/>
          </p:nvCxnSpPr>
          <p:spPr>
            <a:xfrm>
              <a:off x="-216524" y="582381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7" name="Rechte verbindingslijn 116"/>
            <p:cNvCxnSpPr/>
            <p:nvPr/>
          </p:nvCxnSpPr>
          <p:spPr>
            <a:xfrm>
              <a:off x="-216524" y="135529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8" name="Rechte verbindingslijn 117"/>
            <p:cNvCxnSpPr/>
            <p:nvPr/>
          </p:nvCxnSpPr>
          <p:spPr>
            <a:xfrm>
              <a:off x="-216524" y="470668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9" name="Rechte verbindingslijn 118"/>
            <p:cNvCxnSpPr/>
            <p:nvPr/>
          </p:nvCxnSpPr>
          <p:spPr>
            <a:xfrm>
              <a:off x="-216524" y="502586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0" name="Rechte verbindingslijn 119"/>
            <p:cNvCxnSpPr/>
            <p:nvPr/>
          </p:nvCxnSpPr>
          <p:spPr>
            <a:xfrm>
              <a:off x="-216524" y="103611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Rechte verbindingslijn 120"/>
            <p:cNvCxnSpPr/>
            <p:nvPr/>
          </p:nvCxnSpPr>
          <p:spPr>
            <a:xfrm>
              <a:off x="-216524" y="566512"/>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grpSp>
      <p:pic>
        <p:nvPicPr>
          <p:cNvPr id="1026" name="Picture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0" y="487"/>
            <a:ext cx="12166461" cy="685702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4" name="Rechthoek 73" hidden="1"/>
          <p:cNvSpPr/>
          <p:nvPr/>
        </p:nvSpPr>
        <p:spPr>
          <a:xfrm>
            <a:off x="12770" y="490"/>
            <a:ext cx="8111636" cy="4560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sp>
        <p:nvSpPr>
          <p:cNvPr id="68" name="Rechthoek 67" hidden="1"/>
          <p:cNvSpPr/>
          <p:nvPr/>
        </p:nvSpPr>
        <p:spPr>
          <a:xfrm>
            <a:off x="8123214" y="4561623"/>
            <a:ext cx="4056810" cy="22958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sp>
        <p:nvSpPr>
          <p:cNvPr id="69" name="Rechthoek 68" hidden="1"/>
          <p:cNvSpPr/>
          <p:nvPr/>
        </p:nvSpPr>
        <p:spPr>
          <a:xfrm>
            <a:off x="11977" y="486"/>
            <a:ext cx="4056810" cy="22958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sp>
        <p:nvSpPr>
          <p:cNvPr id="70" name="Rechthoek 69" hidden="1"/>
          <p:cNvSpPr/>
          <p:nvPr/>
        </p:nvSpPr>
        <p:spPr>
          <a:xfrm>
            <a:off x="11977" y="2296376"/>
            <a:ext cx="4056810" cy="2265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sp>
        <p:nvSpPr>
          <p:cNvPr id="71" name="Rechthoek 70" hidden="1"/>
          <p:cNvSpPr/>
          <p:nvPr/>
        </p:nvSpPr>
        <p:spPr>
          <a:xfrm>
            <a:off x="11977" y="4561623"/>
            <a:ext cx="4056810" cy="22958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sp>
        <p:nvSpPr>
          <p:cNvPr id="72" name="Rechthoek 71" hidden="1"/>
          <p:cNvSpPr/>
          <p:nvPr/>
        </p:nvSpPr>
        <p:spPr>
          <a:xfrm>
            <a:off x="4067595" y="4561623"/>
            <a:ext cx="4056810" cy="22958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sp>
        <p:nvSpPr>
          <p:cNvPr id="73" name="Rechthoek 72" hidden="1"/>
          <p:cNvSpPr/>
          <p:nvPr/>
        </p:nvSpPr>
        <p:spPr>
          <a:xfrm>
            <a:off x="8123214" y="2296961"/>
            <a:ext cx="4056810" cy="22640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sp>
        <p:nvSpPr>
          <p:cNvPr id="75" name="Rechthoek 74" hidden="1"/>
          <p:cNvSpPr/>
          <p:nvPr/>
        </p:nvSpPr>
        <p:spPr>
          <a:xfrm>
            <a:off x="8123214" y="486"/>
            <a:ext cx="4056810" cy="22958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sp>
        <p:nvSpPr>
          <p:cNvPr id="76" name="Rechthoek 75" hidden="1"/>
          <p:cNvSpPr/>
          <p:nvPr/>
        </p:nvSpPr>
        <p:spPr>
          <a:xfrm>
            <a:off x="4067595" y="486"/>
            <a:ext cx="4056810" cy="22958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nl-NL" kern="0">
              <a:solidFill>
                <a:sysClr val="windowText" lastClr="000000"/>
              </a:solidFill>
              <a:latin typeface="Segoe UI"/>
            </a:endParaRPr>
          </a:p>
        </p:txBody>
      </p:sp>
      <p:grpSp>
        <p:nvGrpSpPr>
          <p:cNvPr id="57" name="GRID" hidden="1"/>
          <p:cNvGrpSpPr/>
          <p:nvPr/>
        </p:nvGrpSpPr>
        <p:grpSpPr>
          <a:xfrm>
            <a:off x="-452152" y="-333136"/>
            <a:ext cx="13096306" cy="7524271"/>
            <a:chOff x="-464194" y="-333669"/>
            <a:chExt cx="13098164" cy="7525338"/>
          </a:xfrm>
        </p:grpSpPr>
        <p:grpSp>
          <p:nvGrpSpPr>
            <p:cNvPr id="58" name="Groep 57"/>
            <p:cNvGrpSpPr/>
            <p:nvPr/>
          </p:nvGrpSpPr>
          <p:grpSpPr>
            <a:xfrm>
              <a:off x="0" y="-333669"/>
              <a:ext cx="12169775" cy="7525338"/>
              <a:chOff x="0" y="-333669"/>
              <a:chExt cx="12169775" cy="7525338"/>
            </a:xfrm>
          </p:grpSpPr>
          <p:cxnSp>
            <p:nvCxnSpPr>
              <p:cNvPr id="64" name="Rechte verbindingslijn 63"/>
              <p:cNvCxnSpPr/>
              <p:nvPr/>
            </p:nvCxnSpPr>
            <p:spPr>
              <a:xfrm>
                <a:off x="8113184"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Rechte verbindingslijn 64"/>
              <p:cNvCxnSpPr/>
              <p:nvPr/>
            </p:nvCxnSpPr>
            <p:spPr>
              <a:xfrm>
                <a:off x="4056592" y="-333669"/>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Rechte verbindingslijn 65"/>
              <p:cNvCxnSpPr/>
              <p:nvPr/>
            </p:nvCxnSpPr>
            <p:spPr>
              <a:xfrm>
                <a:off x="0"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Rechte verbindingslijn 66"/>
              <p:cNvCxnSpPr/>
              <p:nvPr/>
            </p:nvCxnSpPr>
            <p:spPr>
              <a:xfrm>
                <a:off x="12169775"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ep 58"/>
            <p:cNvGrpSpPr/>
            <p:nvPr/>
          </p:nvGrpSpPr>
          <p:grpSpPr>
            <a:xfrm rot="5400000">
              <a:off x="2655889" y="-3120080"/>
              <a:ext cx="6857997" cy="13098164"/>
              <a:chOff x="0" y="-333669"/>
              <a:chExt cx="12169775" cy="7525338"/>
            </a:xfrm>
          </p:grpSpPr>
          <p:cxnSp>
            <p:nvCxnSpPr>
              <p:cNvPr id="60" name="Rechte verbindingslijn 59"/>
              <p:cNvCxnSpPr/>
              <p:nvPr/>
            </p:nvCxnSpPr>
            <p:spPr>
              <a:xfrm>
                <a:off x="8113184"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Rechte verbindingslijn 60"/>
              <p:cNvCxnSpPr/>
              <p:nvPr/>
            </p:nvCxnSpPr>
            <p:spPr>
              <a:xfrm>
                <a:off x="4056592" y="-333669"/>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Rechte verbindingslijn 61"/>
              <p:cNvCxnSpPr/>
              <p:nvPr/>
            </p:nvCxnSpPr>
            <p:spPr>
              <a:xfrm>
                <a:off x="0"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Rechte verbindingslijn 62"/>
              <p:cNvCxnSpPr/>
              <p:nvPr/>
            </p:nvCxnSpPr>
            <p:spPr>
              <a:xfrm>
                <a:off x="12169775"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32161553"/>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1026"/>
                                        </p:tgtEl>
                                      </p:cBhvr>
                                    </p:animEffect>
                                    <p:set>
                                      <p:cBhvr>
                                        <p:cTn id="7" dur="1" fill="hold">
                                          <p:stCondLst>
                                            <p:cond delay="1999"/>
                                          </p:stCondLst>
                                        </p:cTn>
                                        <p:tgtEl>
                                          <p:spTgt spid="1026"/>
                                        </p:tgtEl>
                                        <p:attrNameLst>
                                          <p:attrName>style.visibility</p:attrName>
                                        </p:attrNameLst>
                                      </p:cBhvr>
                                      <p:to>
                                        <p:strVal val="hidden"/>
                                      </p:to>
                                    </p:set>
                                  </p:childTnLst>
                                </p:cTn>
                              </p:par>
                            </p:childTnLst>
                          </p:cTn>
                        </p:par>
                        <p:par>
                          <p:cTn id="8" fill="hold">
                            <p:stCondLst>
                              <p:cond delay="2000"/>
                            </p:stCondLst>
                            <p:childTnLst>
                              <p:par>
                                <p:cTn id="9" presetID="2" presetClass="entr" presetSubtype="2" decel="100000" fill="hold" grpId="0" nodeType="afterEffect">
                                  <p:stCondLst>
                                    <p:cond delay="0"/>
                                  </p:stCondLst>
                                  <p:iterate type="lt">
                                    <p:tmPct val="4000"/>
                                  </p:iterate>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750" fill="hold"/>
                                        <p:tgtEl>
                                          <p:spTgt spid="12"/>
                                        </p:tgtEl>
                                        <p:attrNameLst>
                                          <p:attrName>ppt_x</p:attrName>
                                        </p:attrNameLst>
                                      </p:cBhvr>
                                      <p:tavLst>
                                        <p:tav tm="0">
                                          <p:val>
                                            <p:strVal val="1+#ppt_w/2"/>
                                          </p:val>
                                        </p:tav>
                                        <p:tav tm="100000">
                                          <p:val>
                                            <p:strVal val="#ppt_x"/>
                                          </p:val>
                                        </p:tav>
                                      </p:tavLst>
                                    </p:anim>
                                    <p:anim calcmode="lin" valueType="num">
                                      <p:cBhvr additive="base">
                                        <p:cTn id="12" dur="27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1" nodeType="withEffect">
                                  <p:stCondLst>
                                    <p:cond delay="0"/>
                                  </p:stCondLst>
                                  <p:iterate type="lt">
                                    <p:tmPct val="400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2750"/>
                                        <p:tgtEl>
                                          <p:spTgt spid="12"/>
                                        </p:tgtEl>
                                      </p:cBhvr>
                                    </p:animEffect>
                                  </p:childTnLst>
                                </p:cTn>
                              </p:par>
                              <p:par>
                                <p:cTn id="16" presetID="2" presetClass="entr" presetSubtype="4" decel="100000" fill="hold" grpId="0" nodeType="withEffect">
                                  <p:stCondLst>
                                    <p:cond delay="1000"/>
                                  </p:stCondLst>
                                  <p:iterate type="lt">
                                    <p:tmPct val="4000"/>
                                  </p:iterate>
                                  <p:childTnLst>
                                    <p:set>
                                      <p:cBhvr>
                                        <p:cTn id="17" dur="1" fill="hold">
                                          <p:stCondLst>
                                            <p:cond delay="0"/>
                                          </p:stCondLst>
                                        </p:cTn>
                                        <p:tgtEl>
                                          <p:spTgt spid="81"/>
                                        </p:tgtEl>
                                        <p:attrNameLst>
                                          <p:attrName>style.visibility</p:attrName>
                                        </p:attrNameLst>
                                      </p:cBhvr>
                                      <p:to>
                                        <p:strVal val="visible"/>
                                      </p:to>
                                    </p:set>
                                    <p:anim calcmode="lin" valueType="num">
                                      <p:cBhvr additive="base">
                                        <p:cTn id="18" dur="2750" fill="hold"/>
                                        <p:tgtEl>
                                          <p:spTgt spid="81"/>
                                        </p:tgtEl>
                                        <p:attrNameLst>
                                          <p:attrName>ppt_x</p:attrName>
                                        </p:attrNameLst>
                                      </p:cBhvr>
                                      <p:tavLst>
                                        <p:tav tm="0">
                                          <p:val>
                                            <p:strVal val="#ppt_x"/>
                                          </p:val>
                                        </p:tav>
                                        <p:tav tm="100000">
                                          <p:val>
                                            <p:strVal val="#ppt_x"/>
                                          </p:val>
                                        </p:tav>
                                      </p:tavLst>
                                    </p:anim>
                                    <p:anim calcmode="lin" valueType="num">
                                      <p:cBhvr additive="base">
                                        <p:cTn id="19" dur="2750" fill="hold"/>
                                        <p:tgtEl>
                                          <p:spTgt spid="81"/>
                                        </p:tgtEl>
                                        <p:attrNameLst>
                                          <p:attrName>ppt_y</p:attrName>
                                        </p:attrNameLst>
                                      </p:cBhvr>
                                      <p:tavLst>
                                        <p:tav tm="0">
                                          <p:val>
                                            <p:strVal val="1+#ppt_h/2"/>
                                          </p:val>
                                        </p:tav>
                                        <p:tav tm="100000">
                                          <p:val>
                                            <p:strVal val="#ppt_y"/>
                                          </p:val>
                                        </p:tav>
                                      </p:tavLst>
                                    </p:anim>
                                  </p:childTnLst>
                                </p:cTn>
                              </p:par>
                              <p:par>
                                <p:cTn id="20" presetID="10" presetClass="entr" presetSubtype="0" fill="hold" grpId="1" nodeType="withEffect">
                                  <p:stCondLst>
                                    <p:cond delay="1000"/>
                                  </p:stCondLst>
                                  <p:iterate type="lt">
                                    <p:tmPct val="4000"/>
                                  </p:iterate>
                                  <p:childTnLst>
                                    <p:set>
                                      <p:cBhvr>
                                        <p:cTn id="21" dur="1" fill="hold">
                                          <p:stCondLst>
                                            <p:cond delay="0"/>
                                          </p:stCondLst>
                                        </p:cTn>
                                        <p:tgtEl>
                                          <p:spTgt spid="81"/>
                                        </p:tgtEl>
                                        <p:attrNameLst>
                                          <p:attrName>style.visibility</p:attrName>
                                        </p:attrNameLst>
                                      </p:cBhvr>
                                      <p:to>
                                        <p:strVal val="visible"/>
                                      </p:to>
                                    </p:set>
                                    <p:animEffect transition="in" filter="fade">
                                      <p:cBhvr>
                                        <p:cTn id="22" dur="2750"/>
                                        <p:tgtEl>
                                          <p:spTgt spid="81"/>
                                        </p:tgtEl>
                                      </p:cBhvr>
                                    </p:animEffect>
                                  </p:childTnLst>
                                </p:cTn>
                              </p:par>
                              <p:par>
                                <p:cTn id="23" presetID="2" presetClass="entr" presetSubtype="8" decel="100000" fill="hold" grpId="0" nodeType="withEffect">
                                  <p:stCondLst>
                                    <p:cond delay="2000"/>
                                  </p:stCondLst>
                                  <p:iterate type="lt">
                                    <p:tmPct val="4000"/>
                                  </p:iterate>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2750" fill="hold"/>
                                        <p:tgtEl>
                                          <p:spTgt spid="82"/>
                                        </p:tgtEl>
                                        <p:attrNameLst>
                                          <p:attrName>ppt_x</p:attrName>
                                        </p:attrNameLst>
                                      </p:cBhvr>
                                      <p:tavLst>
                                        <p:tav tm="0">
                                          <p:val>
                                            <p:strVal val="0-#ppt_w/2"/>
                                          </p:val>
                                        </p:tav>
                                        <p:tav tm="100000">
                                          <p:val>
                                            <p:strVal val="#ppt_x"/>
                                          </p:val>
                                        </p:tav>
                                      </p:tavLst>
                                    </p:anim>
                                    <p:anim calcmode="lin" valueType="num">
                                      <p:cBhvr additive="base">
                                        <p:cTn id="26" dur="2750" fill="hold"/>
                                        <p:tgtEl>
                                          <p:spTgt spid="82"/>
                                        </p:tgtEl>
                                        <p:attrNameLst>
                                          <p:attrName>ppt_y</p:attrName>
                                        </p:attrNameLst>
                                      </p:cBhvr>
                                      <p:tavLst>
                                        <p:tav tm="0">
                                          <p:val>
                                            <p:strVal val="#ppt_y"/>
                                          </p:val>
                                        </p:tav>
                                        <p:tav tm="100000">
                                          <p:val>
                                            <p:strVal val="#ppt_y"/>
                                          </p:val>
                                        </p:tav>
                                      </p:tavLst>
                                    </p:anim>
                                  </p:childTnLst>
                                </p:cTn>
                              </p:par>
                              <p:par>
                                <p:cTn id="27" presetID="10" presetClass="entr" presetSubtype="0" fill="hold" grpId="1" nodeType="withEffect">
                                  <p:stCondLst>
                                    <p:cond delay="2000"/>
                                  </p:stCondLst>
                                  <p:iterate type="lt">
                                    <p:tmPct val="4000"/>
                                  </p:iterate>
                                  <p:childTnLst>
                                    <p:set>
                                      <p:cBhvr>
                                        <p:cTn id="28" dur="1" fill="hold">
                                          <p:stCondLst>
                                            <p:cond delay="0"/>
                                          </p:stCondLst>
                                        </p:cTn>
                                        <p:tgtEl>
                                          <p:spTgt spid="82"/>
                                        </p:tgtEl>
                                        <p:attrNameLst>
                                          <p:attrName>style.visibility</p:attrName>
                                        </p:attrNameLst>
                                      </p:cBhvr>
                                      <p:to>
                                        <p:strVal val="visible"/>
                                      </p:to>
                                    </p:set>
                                    <p:animEffect transition="in" filter="fade">
                                      <p:cBhvr>
                                        <p:cTn id="29" dur="2750"/>
                                        <p:tgtEl>
                                          <p:spTgt spid="82"/>
                                        </p:tgtEl>
                                      </p:cBhvr>
                                    </p:animEffect>
                                  </p:childTnLst>
                                </p:cTn>
                              </p:par>
                              <p:par>
                                <p:cTn id="30" presetID="2" presetClass="exit" presetSubtype="1" accel="100000" fill="hold" grpId="0" nodeType="withEffect">
                                  <p:stCondLst>
                                    <p:cond delay="0"/>
                                  </p:stCondLst>
                                  <p:childTnLst>
                                    <p:anim calcmode="lin" valueType="num">
                                      <p:cBhvr additive="base">
                                        <p:cTn id="31" dur="500"/>
                                        <p:tgtEl>
                                          <p:spTgt spid="69"/>
                                        </p:tgtEl>
                                        <p:attrNameLst>
                                          <p:attrName>ppt_x</p:attrName>
                                        </p:attrNameLst>
                                      </p:cBhvr>
                                      <p:tavLst>
                                        <p:tav tm="0">
                                          <p:val>
                                            <p:strVal val="ppt_x"/>
                                          </p:val>
                                        </p:tav>
                                        <p:tav tm="100000">
                                          <p:val>
                                            <p:strVal val="ppt_x"/>
                                          </p:val>
                                        </p:tav>
                                      </p:tavLst>
                                    </p:anim>
                                    <p:anim calcmode="lin" valueType="num">
                                      <p:cBhvr additive="base">
                                        <p:cTn id="32" dur="500"/>
                                        <p:tgtEl>
                                          <p:spTgt spid="69"/>
                                        </p:tgtEl>
                                        <p:attrNameLst>
                                          <p:attrName>ppt_y</p:attrName>
                                        </p:attrNameLst>
                                      </p:cBhvr>
                                      <p:tavLst>
                                        <p:tav tm="0">
                                          <p:val>
                                            <p:strVal val="ppt_y"/>
                                          </p:val>
                                        </p:tav>
                                        <p:tav tm="100000">
                                          <p:val>
                                            <p:strVal val="0-ppt_h/2"/>
                                          </p:val>
                                        </p:tav>
                                      </p:tavLst>
                                    </p:anim>
                                    <p:set>
                                      <p:cBhvr>
                                        <p:cTn id="33" dur="1" fill="hold">
                                          <p:stCondLst>
                                            <p:cond delay="499"/>
                                          </p:stCondLst>
                                        </p:cTn>
                                        <p:tgtEl>
                                          <p:spTgt spid="69"/>
                                        </p:tgtEl>
                                        <p:attrNameLst>
                                          <p:attrName>style.visibility</p:attrName>
                                        </p:attrNameLst>
                                      </p:cBhvr>
                                      <p:to>
                                        <p:strVal val="hidden"/>
                                      </p:to>
                                    </p:set>
                                  </p:childTnLst>
                                </p:cTn>
                              </p:par>
                              <p:par>
                                <p:cTn id="34" presetID="2" presetClass="exit" presetSubtype="1" accel="100000" fill="hold" grpId="0" nodeType="withEffect">
                                  <p:stCondLst>
                                    <p:cond delay="250"/>
                                  </p:stCondLst>
                                  <p:childTnLst>
                                    <p:anim calcmode="lin" valueType="num">
                                      <p:cBhvr additive="base">
                                        <p:cTn id="35" dur="500"/>
                                        <p:tgtEl>
                                          <p:spTgt spid="76"/>
                                        </p:tgtEl>
                                        <p:attrNameLst>
                                          <p:attrName>ppt_x</p:attrName>
                                        </p:attrNameLst>
                                      </p:cBhvr>
                                      <p:tavLst>
                                        <p:tav tm="0">
                                          <p:val>
                                            <p:strVal val="ppt_x"/>
                                          </p:val>
                                        </p:tav>
                                        <p:tav tm="100000">
                                          <p:val>
                                            <p:strVal val="ppt_x"/>
                                          </p:val>
                                        </p:tav>
                                      </p:tavLst>
                                    </p:anim>
                                    <p:anim calcmode="lin" valueType="num">
                                      <p:cBhvr additive="base">
                                        <p:cTn id="36" dur="500"/>
                                        <p:tgtEl>
                                          <p:spTgt spid="76"/>
                                        </p:tgtEl>
                                        <p:attrNameLst>
                                          <p:attrName>ppt_y</p:attrName>
                                        </p:attrNameLst>
                                      </p:cBhvr>
                                      <p:tavLst>
                                        <p:tav tm="0">
                                          <p:val>
                                            <p:strVal val="ppt_y"/>
                                          </p:val>
                                        </p:tav>
                                        <p:tav tm="100000">
                                          <p:val>
                                            <p:strVal val="0-ppt_h/2"/>
                                          </p:val>
                                        </p:tav>
                                      </p:tavLst>
                                    </p:anim>
                                    <p:set>
                                      <p:cBhvr>
                                        <p:cTn id="37" dur="1" fill="hold">
                                          <p:stCondLst>
                                            <p:cond delay="499"/>
                                          </p:stCondLst>
                                        </p:cTn>
                                        <p:tgtEl>
                                          <p:spTgt spid="76"/>
                                        </p:tgtEl>
                                        <p:attrNameLst>
                                          <p:attrName>style.visibility</p:attrName>
                                        </p:attrNameLst>
                                      </p:cBhvr>
                                      <p:to>
                                        <p:strVal val="hidden"/>
                                      </p:to>
                                    </p:set>
                                  </p:childTnLst>
                                </p:cTn>
                              </p:par>
                              <p:par>
                                <p:cTn id="38" presetID="2" presetClass="exit" presetSubtype="1" accel="100000" fill="hold" grpId="0" nodeType="withEffect">
                                  <p:stCondLst>
                                    <p:cond delay="500"/>
                                  </p:stCondLst>
                                  <p:childTnLst>
                                    <p:anim calcmode="lin" valueType="num">
                                      <p:cBhvr additive="base">
                                        <p:cTn id="39" dur="500"/>
                                        <p:tgtEl>
                                          <p:spTgt spid="75"/>
                                        </p:tgtEl>
                                        <p:attrNameLst>
                                          <p:attrName>ppt_x</p:attrName>
                                        </p:attrNameLst>
                                      </p:cBhvr>
                                      <p:tavLst>
                                        <p:tav tm="0">
                                          <p:val>
                                            <p:strVal val="ppt_x"/>
                                          </p:val>
                                        </p:tav>
                                        <p:tav tm="100000">
                                          <p:val>
                                            <p:strVal val="ppt_x"/>
                                          </p:val>
                                        </p:tav>
                                      </p:tavLst>
                                    </p:anim>
                                    <p:anim calcmode="lin" valueType="num">
                                      <p:cBhvr additive="base">
                                        <p:cTn id="40" dur="500"/>
                                        <p:tgtEl>
                                          <p:spTgt spid="75"/>
                                        </p:tgtEl>
                                        <p:attrNameLst>
                                          <p:attrName>ppt_y</p:attrName>
                                        </p:attrNameLst>
                                      </p:cBhvr>
                                      <p:tavLst>
                                        <p:tav tm="0">
                                          <p:val>
                                            <p:strVal val="ppt_y"/>
                                          </p:val>
                                        </p:tav>
                                        <p:tav tm="100000">
                                          <p:val>
                                            <p:strVal val="0-ppt_h/2"/>
                                          </p:val>
                                        </p:tav>
                                      </p:tavLst>
                                    </p:anim>
                                    <p:set>
                                      <p:cBhvr>
                                        <p:cTn id="41" dur="1" fill="hold">
                                          <p:stCondLst>
                                            <p:cond delay="499"/>
                                          </p:stCondLst>
                                        </p:cTn>
                                        <p:tgtEl>
                                          <p:spTgt spid="75"/>
                                        </p:tgtEl>
                                        <p:attrNameLst>
                                          <p:attrName>style.visibility</p:attrName>
                                        </p:attrNameLst>
                                      </p:cBhvr>
                                      <p:to>
                                        <p:strVal val="hidden"/>
                                      </p:to>
                                    </p:set>
                                  </p:childTnLst>
                                </p:cTn>
                              </p:par>
                              <p:par>
                                <p:cTn id="42" presetID="2" presetClass="exit" presetSubtype="8" accel="100000" fill="hold" grpId="0" nodeType="withEffect">
                                  <p:stCondLst>
                                    <p:cond delay="100"/>
                                  </p:stCondLst>
                                  <p:childTnLst>
                                    <p:anim calcmode="lin" valueType="num">
                                      <p:cBhvr additive="base">
                                        <p:cTn id="43" dur="500"/>
                                        <p:tgtEl>
                                          <p:spTgt spid="70"/>
                                        </p:tgtEl>
                                        <p:attrNameLst>
                                          <p:attrName>ppt_x</p:attrName>
                                        </p:attrNameLst>
                                      </p:cBhvr>
                                      <p:tavLst>
                                        <p:tav tm="0">
                                          <p:val>
                                            <p:strVal val="ppt_x"/>
                                          </p:val>
                                        </p:tav>
                                        <p:tav tm="100000">
                                          <p:val>
                                            <p:strVal val="0-ppt_w/2"/>
                                          </p:val>
                                        </p:tav>
                                      </p:tavLst>
                                    </p:anim>
                                    <p:anim calcmode="lin" valueType="num">
                                      <p:cBhvr additive="base">
                                        <p:cTn id="44" dur="500"/>
                                        <p:tgtEl>
                                          <p:spTgt spid="70"/>
                                        </p:tgtEl>
                                        <p:attrNameLst>
                                          <p:attrName>ppt_y</p:attrName>
                                        </p:attrNameLst>
                                      </p:cBhvr>
                                      <p:tavLst>
                                        <p:tav tm="0">
                                          <p:val>
                                            <p:strVal val="ppt_y"/>
                                          </p:val>
                                        </p:tav>
                                        <p:tav tm="100000">
                                          <p:val>
                                            <p:strVal val="ppt_y"/>
                                          </p:val>
                                        </p:tav>
                                      </p:tavLst>
                                    </p:anim>
                                    <p:set>
                                      <p:cBhvr>
                                        <p:cTn id="45" dur="1" fill="hold">
                                          <p:stCondLst>
                                            <p:cond delay="499"/>
                                          </p:stCondLst>
                                        </p:cTn>
                                        <p:tgtEl>
                                          <p:spTgt spid="70"/>
                                        </p:tgtEl>
                                        <p:attrNameLst>
                                          <p:attrName>style.visibility</p:attrName>
                                        </p:attrNameLst>
                                      </p:cBhvr>
                                      <p:to>
                                        <p:strVal val="hidden"/>
                                      </p:to>
                                    </p:set>
                                  </p:childTnLst>
                                </p:cTn>
                              </p:par>
                              <p:par>
                                <p:cTn id="46" presetID="2" presetClass="exit" presetSubtype="1" accel="100000" fill="hold" grpId="0" nodeType="withEffect">
                                  <p:stCondLst>
                                    <p:cond delay="350"/>
                                  </p:stCondLst>
                                  <p:childTnLst>
                                    <p:anim calcmode="lin" valueType="num">
                                      <p:cBhvr additive="base">
                                        <p:cTn id="47" dur="500"/>
                                        <p:tgtEl>
                                          <p:spTgt spid="74"/>
                                        </p:tgtEl>
                                        <p:attrNameLst>
                                          <p:attrName>ppt_x</p:attrName>
                                        </p:attrNameLst>
                                      </p:cBhvr>
                                      <p:tavLst>
                                        <p:tav tm="0">
                                          <p:val>
                                            <p:strVal val="ppt_x"/>
                                          </p:val>
                                        </p:tav>
                                        <p:tav tm="100000">
                                          <p:val>
                                            <p:strVal val="ppt_x"/>
                                          </p:val>
                                        </p:tav>
                                      </p:tavLst>
                                    </p:anim>
                                    <p:anim calcmode="lin" valueType="num">
                                      <p:cBhvr additive="base">
                                        <p:cTn id="48" dur="500"/>
                                        <p:tgtEl>
                                          <p:spTgt spid="74"/>
                                        </p:tgtEl>
                                        <p:attrNameLst>
                                          <p:attrName>ppt_y</p:attrName>
                                        </p:attrNameLst>
                                      </p:cBhvr>
                                      <p:tavLst>
                                        <p:tav tm="0">
                                          <p:val>
                                            <p:strVal val="ppt_y"/>
                                          </p:val>
                                        </p:tav>
                                        <p:tav tm="100000">
                                          <p:val>
                                            <p:strVal val="0-ppt_h/2"/>
                                          </p:val>
                                        </p:tav>
                                      </p:tavLst>
                                    </p:anim>
                                    <p:set>
                                      <p:cBhvr>
                                        <p:cTn id="49" dur="1" fill="hold">
                                          <p:stCondLst>
                                            <p:cond delay="499"/>
                                          </p:stCondLst>
                                        </p:cTn>
                                        <p:tgtEl>
                                          <p:spTgt spid="74"/>
                                        </p:tgtEl>
                                        <p:attrNameLst>
                                          <p:attrName>style.visibility</p:attrName>
                                        </p:attrNameLst>
                                      </p:cBhvr>
                                      <p:to>
                                        <p:strVal val="hidden"/>
                                      </p:to>
                                    </p:set>
                                  </p:childTnLst>
                                </p:cTn>
                              </p:par>
                              <p:par>
                                <p:cTn id="50" presetID="2" presetClass="exit" presetSubtype="2" accel="100000" fill="hold" grpId="0" nodeType="withEffect">
                                  <p:stCondLst>
                                    <p:cond delay="600"/>
                                  </p:stCondLst>
                                  <p:childTnLst>
                                    <p:anim calcmode="lin" valueType="num">
                                      <p:cBhvr additive="base">
                                        <p:cTn id="51" dur="500"/>
                                        <p:tgtEl>
                                          <p:spTgt spid="73"/>
                                        </p:tgtEl>
                                        <p:attrNameLst>
                                          <p:attrName>ppt_x</p:attrName>
                                        </p:attrNameLst>
                                      </p:cBhvr>
                                      <p:tavLst>
                                        <p:tav tm="0">
                                          <p:val>
                                            <p:strVal val="ppt_x"/>
                                          </p:val>
                                        </p:tav>
                                        <p:tav tm="100000">
                                          <p:val>
                                            <p:strVal val="1+ppt_w/2"/>
                                          </p:val>
                                        </p:tav>
                                      </p:tavLst>
                                    </p:anim>
                                    <p:anim calcmode="lin" valueType="num">
                                      <p:cBhvr additive="base">
                                        <p:cTn id="52" dur="500"/>
                                        <p:tgtEl>
                                          <p:spTgt spid="73"/>
                                        </p:tgtEl>
                                        <p:attrNameLst>
                                          <p:attrName>ppt_y</p:attrName>
                                        </p:attrNameLst>
                                      </p:cBhvr>
                                      <p:tavLst>
                                        <p:tav tm="0">
                                          <p:val>
                                            <p:strVal val="ppt_y"/>
                                          </p:val>
                                        </p:tav>
                                        <p:tav tm="100000">
                                          <p:val>
                                            <p:strVal val="ppt_y"/>
                                          </p:val>
                                        </p:tav>
                                      </p:tavLst>
                                    </p:anim>
                                    <p:set>
                                      <p:cBhvr>
                                        <p:cTn id="53" dur="1" fill="hold">
                                          <p:stCondLst>
                                            <p:cond delay="499"/>
                                          </p:stCondLst>
                                        </p:cTn>
                                        <p:tgtEl>
                                          <p:spTgt spid="73"/>
                                        </p:tgtEl>
                                        <p:attrNameLst>
                                          <p:attrName>style.visibility</p:attrName>
                                        </p:attrNameLst>
                                      </p:cBhvr>
                                      <p:to>
                                        <p:strVal val="hidden"/>
                                      </p:to>
                                    </p:set>
                                  </p:childTnLst>
                                </p:cTn>
                              </p:par>
                              <p:par>
                                <p:cTn id="54" presetID="2" presetClass="exit" presetSubtype="8" accel="100000" fill="hold" grpId="0" nodeType="withEffect">
                                  <p:stCondLst>
                                    <p:cond delay="250"/>
                                  </p:stCondLst>
                                  <p:childTnLst>
                                    <p:anim calcmode="lin" valueType="num">
                                      <p:cBhvr additive="base">
                                        <p:cTn id="55" dur="500"/>
                                        <p:tgtEl>
                                          <p:spTgt spid="71"/>
                                        </p:tgtEl>
                                        <p:attrNameLst>
                                          <p:attrName>ppt_x</p:attrName>
                                        </p:attrNameLst>
                                      </p:cBhvr>
                                      <p:tavLst>
                                        <p:tav tm="0">
                                          <p:val>
                                            <p:strVal val="ppt_x"/>
                                          </p:val>
                                        </p:tav>
                                        <p:tav tm="100000">
                                          <p:val>
                                            <p:strVal val="0-ppt_w/2"/>
                                          </p:val>
                                        </p:tav>
                                      </p:tavLst>
                                    </p:anim>
                                    <p:anim calcmode="lin" valueType="num">
                                      <p:cBhvr additive="base">
                                        <p:cTn id="56" dur="500"/>
                                        <p:tgtEl>
                                          <p:spTgt spid="71"/>
                                        </p:tgtEl>
                                        <p:attrNameLst>
                                          <p:attrName>ppt_y</p:attrName>
                                        </p:attrNameLst>
                                      </p:cBhvr>
                                      <p:tavLst>
                                        <p:tav tm="0">
                                          <p:val>
                                            <p:strVal val="ppt_y"/>
                                          </p:val>
                                        </p:tav>
                                        <p:tav tm="100000">
                                          <p:val>
                                            <p:strVal val="ppt_y"/>
                                          </p:val>
                                        </p:tav>
                                      </p:tavLst>
                                    </p:anim>
                                    <p:set>
                                      <p:cBhvr>
                                        <p:cTn id="57" dur="1" fill="hold">
                                          <p:stCondLst>
                                            <p:cond delay="499"/>
                                          </p:stCondLst>
                                        </p:cTn>
                                        <p:tgtEl>
                                          <p:spTgt spid="71"/>
                                        </p:tgtEl>
                                        <p:attrNameLst>
                                          <p:attrName>style.visibility</p:attrName>
                                        </p:attrNameLst>
                                      </p:cBhvr>
                                      <p:to>
                                        <p:strVal val="hidden"/>
                                      </p:to>
                                    </p:set>
                                  </p:childTnLst>
                                </p:cTn>
                              </p:par>
                              <p:par>
                                <p:cTn id="58" presetID="2" presetClass="exit" presetSubtype="4" accel="100000" fill="hold" grpId="0" nodeType="withEffect">
                                  <p:stCondLst>
                                    <p:cond delay="500"/>
                                  </p:stCondLst>
                                  <p:childTnLst>
                                    <p:anim calcmode="lin" valueType="num">
                                      <p:cBhvr additive="base">
                                        <p:cTn id="59" dur="500"/>
                                        <p:tgtEl>
                                          <p:spTgt spid="72"/>
                                        </p:tgtEl>
                                        <p:attrNameLst>
                                          <p:attrName>ppt_x</p:attrName>
                                        </p:attrNameLst>
                                      </p:cBhvr>
                                      <p:tavLst>
                                        <p:tav tm="0">
                                          <p:val>
                                            <p:strVal val="ppt_x"/>
                                          </p:val>
                                        </p:tav>
                                        <p:tav tm="100000">
                                          <p:val>
                                            <p:strVal val="ppt_x"/>
                                          </p:val>
                                        </p:tav>
                                      </p:tavLst>
                                    </p:anim>
                                    <p:anim calcmode="lin" valueType="num">
                                      <p:cBhvr additive="base">
                                        <p:cTn id="60" dur="500"/>
                                        <p:tgtEl>
                                          <p:spTgt spid="72"/>
                                        </p:tgtEl>
                                        <p:attrNameLst>
                                          <p:attrName>ppt_y</p:attrName>
                                        </p:attrNameLst>
                                      </p:cBhvr>
                                      <p:tavLst>
                                        <p:tav tm="0">
                                          <p:val>
                                            <p:strVal val="ppt_y"/>
                                          </p:val>
                                        </p:tav>
                                        <p:tav tm="100000">
                                          <p:val>
                                            <p:strVal val="1+ppt_h/2"/>
                                          </p:val>
                                        </p:tav>
                                      </p:tavLst>
                                    </p:anim>
                                    <p:set>
                                      <p:cBhvr>
                                        <p:cTn id="61" dur="1" fill="hold">
                                          <p:stCondLst>
                                            <p:cond delay="499"/>
                                          </p:stCondLst>
                                        </p:cTn>
                                        <p:tgtEl>
                                          <p:spTgt spid="72"/>
                                        </p:tgtEl>
                                        <p:attrNameLst>
                                          <p:attrName>style.visibility</p:attrName>
                                        </p:attrNameLst>
                                      </p:cBhvr>
                                      <p:to>
                                        <p:strVal val="hidden"/>
                                      </p:to>
                                    </p:set>
                                  </p:childTnLst>
                                </p:cTn>
                              </p:par>
                              <p:par>
                                <p:cTn id="62" presetID="2" presetClass="exit" presetSubtype="2" accel="100000" fill="hold" grpId="0" nodeType="withEffect">
                                  <p:stCondLst>
                                    <p:cond delay="750"/>
                                  </p:stCondLst>
                                  <p:childTnLst>
                                    <p:anim calcmode="lin" valueType="num">
                                      <p:cBhvr additive="base">
                                        <p:cTn id="63" dur="500"/>
                                        <p:tgtEl>
                                          <p:spTgt spid="68"/>
                                        </p:tgtEl>
                                        <p:attrNameLst>
                                          <p:attrName>ppt_x</p:attrName>
                                        </p:attrNameLst>
                                      </p:cBhvr>
                                      <p:tavLst>
                                        <p:tav tm="0">
                                          <p:val>
                                            <p:strVal val="ppt_x"/>
                                          </p:val>
                                        </p:tav>
                                        <p:tav tm="100000">
                                          <p:val>
                                            <p:strVal val="1+ppt_w/2"/>
                                          </p:val>
                                        </p:tav>
                                      </p:tavLst>
                                    </p:anim>
                                    <p:anim calcmode="lin" valueType="num">
                                      <p:cBhvr additive="base">
                                        <p:cTn id="64" dur="500"/>
                                        <p:tgtEl>
                                          <p:spTgt spid="68"/>
                                        </p:tgtEl>
                                        <p:attrNameLst>
                                          <p:attrName>ppt_y</p:attrName>
                                        </p:attrNameLst>
                                      </p:cBhvr>
                                      <p:tavLst>
                                        <p:tav tm="0">
                                          <p:val>
                                            <p:strVal val="ppt_y"/>
                                          </p:val>
                                        </p:tav>
                                        <p:tav tm="100000">
                                          <p:val>
                                            <p:strVal val="ppt_y"/>
                                          </p:val>
                                        </p:tav>
                                      </p:tavLst>
                                    </p:anim>
                                    <p:set>
                                      <p:cBhvr>
                                        <p:cTn id="65"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81" grpId="0"/>
      <p:bldP spid="81" grpId="1"/>
      <p:bldP spid="82" grpId="0"/>
      <p:bldP spid="82" grpId="1"/>
      <p:bldP spid="74" grpId="0" animBg="1"/>
      <p:bldP spid="68" grpId="0" animBg="1"/>
      <p:bldP spid="69" grpId="0" animBg="1"/>
      <p:bldP spid="70" grpId="0" animBg="1"/>
      <p:bldP spid="71" grpId="0" animBg="1"/>
      <p:bldP spid="72" grpId="0" animBg="1"/>
      <p:bldP spid="73" grpId="0" animBg="1"/>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p:cNvSpPr txBox="1">
            <a:spLocks/>
          </p:cNvSpPr>
          <p:nvPr/>
        </p:nvSpPr>
        <p:spPr>
          <a:xfrm>
            <a:off x="1170008" y="925883"/>
            <a:ext cx="9134407" cy="5129943"/>
          </a:xfrm>
          <a:prstGeom prst="rect">
            <a:avLst/>
          </a:prstGeom>
        </p:spPr>
        <p:txBody>
          <a:bodyPr vert="horz" wrap="square" lIns="179285" tIns="143428" rIns="179285" bIns="143428"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000000"/>
                </a:solidFill>
                <a:effectLst/>
                <a:uLnTx/>
                <a:uFillTx/>
                <a:latin typeface="Segoe UI Light"/>
                <a:ea typeface="+mn-ea"/>
                <a:cs typeface="+mn-cs"/>
              </a:rPr>
              <a:t>#MIUGNL @MIUGNL MIUG.NL</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dirty="0">
              <a:ln>
                <a:noFill/>
              </a:ln>
              <a:solidFill>
                <a:srgbClr val="000000"/>
              </a:solidFill>
              <a:effectLst/>
              <a:uLnTx/>
              <a:uFillTx/>
              <a:latin typeface="Segoe UI Light"/>
              <a:ea typeface="+mn-ea"/>
              <a:cs typeface="+mn-cs"/>
            </a:endParaRP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000000"/>
                </a:solidFill>
                <a:effectLst/>
                <a:uLnTx/>
                <a:uFillTx/>
                <a:latin typeface="Segoe UI Light"/>
                <a:ea typeface="+mn-ea"/>
                <a:cs typeface="+mn-cs"/>
              </a:rPr>
              <a:t>Gijs in ‘t Veld @</a:t>
            </a:r>
            <a:r>
              <a:rPr kumimoji="0" lang="en-US" sz="3921" b="0" i="0" u="none" strike="noStrike" kern="1200" cap="none" spc="0" normalizeH="0" baseline="0" noProof="0" dirty="0" err="1">
                <a:ln>
                  <a:noFill/>
                </a:ln>
                <a:solidFill>
                  <a:srgbClr val="000000"/>
                </a:solidFill>
                <a:effectLst/>
                <a:uLnTx/>
                <a:uFillTx/>
                <a:latin typeface="Segoe UI Light"/>
                <a:ea typeface="+mn-ea"/>
                <a:cs typeface="+mn-cs"/>
              </a:rPr>
              <a:t>gintveld</a:t>
            </a:r>
            <a:endParaRPr kumimoji="0" lang="en-US" sz="3921" b="0" i="0" u="none" strike="noStrike" kern="1200" cap="none" spc="0" normalizeH="0" baseline="0" noProof="0" dirty="0">
              <a:ln>
                <a:noFill/>
              </a:ln>
              <a:solidFill>
                <a:srgbClr val="000000"/>
              </a:solidFill>
              <a:effectLst/>
              <a:uLnTx/>
              <a:uFillTx/>
              <a:latin typeface="Segoe UI Light"/>
              <a:ea typeface="+mn-ea"/>
              <a:cs typeface="+mn-cs"/>
            </a:endParaRP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000000"/>
                </a:solidFill>
                <a:effectLst/>
                <a:uLnTx/>
                <a:uFillTx/>
                <a:latin typeface="Segoe UI Light"/>
                <a:ea typeface="+mn-ea"/>
                <a:cs typeface="+mn-cs"/>
              </a:rPr>
              <a:t>Steef-Jan Wiggers @</a:t>
            </a:r>
            <a:r>
              <a:rPr kumimoji="0" lang="en-US" sz="3921" b="0" i="0" u="none" strike="noStrike" kern="1200" cap="none" spc="0" normalizeH="0" baseline="0" noProof="0" dirty="0" err="1">
                <a:ln>
                  <a:noFill/>
                </a:ln>
                <a:solidFill>
                  <a:srgbClr val="000000"/>
                </a:solidFill>
                <a:effectLst/>
                <a:uLnTx/>
                <a:uFillTx/>
                <a:latin typeface="Segoe UI Light"/>
                <a:ea typeface="+mn-ea"/>
                <a:cs typeface="+mn-cs"/>
              </a:rPr>
              <a:t>steefjan</a:t>
            </a:r>
            <a:endParaRPr kumimoji="0" lang="en-US" sz="3921" b="0" i="0" u="none" strike="noStrike" kern="1200" cap="none" spc="0" normalizeH="0" baseline="0" noProof="0" dirty="0">
              <a:ln>
                <a:noFill/>
              </a:ln>
              <a:solidFill>
                <a:srgbClr val="000000"/>
              </a:solidFill>
              <a:effectLst/>
              <a:uLnTx/>
              <a:uFillTx/>
              <a:latin typeface="Segoe UI Light"/>
              <a:ea typeface="+mn-ea"/>
              <a:cs typeface="+mn-cs"/>
            </a:endParaRP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000000"/>
                </a:solidFill>
                <a:effectLst/>
                <a:uLnTx/>
                <a:uFillTx/>
                <a:latin typeface="Segoe UI Light"/>
                <a:ea typeface="+mn-ea"/>
                <a:cs typeface="+mn-cs"/>
              </a:rPr>
              <a:t>Tomasso Groenendijk @</a:t>
            </a:r>
            <a:r>
              <a:rPr kumimoji="0" lang="en-US" sz="3921" b="0" i="0" u="none" strike="noStrike" kern="1200" cap="none" spc="0" normalizeH="0" baseline="0" noProof="0" dirty="0" err="1">
                <a:ln>
                  <a:noFill/>
                </a:ln>
                <a:solidFill>
                  <a:srgbClr val="000000"/>
                </a:solidFill>
                <a:effectLst/>
                <a:uLnTx/>
                <a:uFillTx/>
                <a:latin typeface="Segoe UI Light"/>
                <a:ea typeface="+mn-ea"/>
                <a:cs typeface="+mn-cs"/>
              </a:rPr>
              <a:t>tlagroenendijk</a:t>
            </a:r>
            <a:endParaRPr kumimoji="0" lang="en-US" sz="3921" b="0" i="0" u="none" strike="noStrike" kern="1200" cap="none" spc="0" normalizeH="0" baseline="0" noProof="0" dirty="0">
              <a:ln>
                <a:noFill/>
              </a:ln>
              <a:solidFill>
                <a:srgbClr val="000000"/>
              </a:solidFill>
              <a:effectLst/>
              <a:uLnTx/>
              <a:uFillTx/>
              <a:latin typeface="Segoe UI Light"/>
              <a:ea typeface="+mn-ea"/>
              <a:cs typeface="+mn-cs"/>
            </a:endParaRP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solidFill>
                  <a:srgbClr val="000000"/>
                </a:solidFill>
                <a:effectLst/>
                <a:uLnTx/>
                <a:uFillTx/>
                <a:latin typeface="Segoe UI Light"/>
                <a:ea typeface="+mn-ea"/>
                <a:cs typeface="+mn-cs"/>
              </a:rPr>
              <a:t>Lex </a:t>
            </a:r>
            <a:r>
              <a:rPr kumimoji="0" lang="en-US" sz="3921" b="0" i="0" u="none" strike="noStrike" kern="1200" cap="none" spc="0" normalizeH="0" baseline="0" noProof="0" dirty="0" err="1">
                <a:ln>
                  <a:noFill/>
                </a:ln>
                <a:solidFill>
                  <a:srgbClr val="000000"/>
                </a:solidFill>
                <a:effectLst/>
                <a:uLnTx/>
                <a:uFillTx/>
                <a:latin typeface="Segoe UI Light"/>
                <a:ea typeface="+mn-ea"/>
                <a:cs typeface="+mn-cs"/>
              </a:rPr>
              <a:t>Hegt</a:t>
            </a:r>
            <a:r>
              <a:rPr kumimoji="0" lang="en-US" sz="3921" b="0" i="0" u="none" strike="noStrike" kern="1200" cap="none" spc="0" normalizeH="0" baseline="0" noProof="0" dirty="0">
                <a:ln>
                  <a:noFill/>
                </a:ln>
                <a:solidFill>
                  <a:srgbClr val="000000"/>
                </a:solidFill>
                <a:effectLst/>
                <a:uLnTx/>
                <a:uFillTx/>
                <a:latin typeface="Segoe UI Light"/>
                <a:ea typeface="+mn-ea"/>
                <a:cs typeface="+mn-cs"/>
              </a:rPr>
              <a:t> @</a:t>
            </a:r>
            <a:r>
              <a:rPr kumimoji="0" lang="en-US" sz="3921" b="0" i="0" u="none" strike="noStrike" kern="1200" cap="none" spc="0" normalizeH="0" baseline="0" noProof="0" dirty="0" err="1">
                <a:ln>
                  <a:noFill/>
                </a:ln>
                <a:solidFill>
                  <a:srgbClr val="000000"/>
                </a:solidFill>
                <a:effectLst/>
                <a:uLnTx/>
                <a:uFillTx/>
                <a:latin typeface="Segoe UI Light"/>
                <a:ea typeface="+mn-ea"/>
                <a:cs typeface="+mn-cs"/>
              </a:rPr>
              <a:t>lexhegt</a:t>
            </a:r>
            <a:endParaRPr kumimoji="0" lang="en-US" sz="3921" b="0" i="0" u="none" strike="noStrike" kern="1200" cap="none" spc="0" normalizeH="0" baseline="0" noProof="0" dirty="0">
              <a:ln>
                <a:noFill/>
              </a:ln>
              <a:solidFill>
                <a:srgbClr val="000000"/>
              </a:solidFill>
              <a:effectLst/>
              <a:uLnTx/>
              <a:uFillTx/>
              <a:latin typeface="Segoe UI Light"/>
              <a:ea typeface="+mn-ea"/>
              <a:cs typeface="+mn-cs"/>
            </a:endParaRP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000000"/>
                </a:solidFill>
                <a:effectLst/>
                <a:uLnTx/>
                <a:uFillTx/>
                <a:latin typeface="Segoe UI Light"/>
                <a:ea typeface="+mn-ea"/>
                <a:cs typeface="+mn-cs"/>
              </a:rPr>
              <a:t>Roger Busser</a:t>
            </a:r>
            <a:endParaRPr kumimoji="0" lang="nl-NL" sz="3921" b="0" i="0" u="none" strike="noStrike" kern="1200" cap="none" spc="0" normalizeH="0" baseline="0" noProof="0" dirty="0">
              <a:ln>
                <a:noFill/>
              </a:ln>
              <a:solidFill>
                <a:srgbClr val="000000"/>
              </a:solidFill>
              <a:effectLst/>
              <a:uLnTx/>
              <a:uFillTx/>
              <a:latin typeface="Segoe UI Light"/>
              <a:ea typeface="+mn-ea"/>
              <a:cs typeface="+mn-cs"/>
            </a:endParaRPr>
          </a:p>
        </p:txBody>
      </p:sp>
    </p:spTree>
    <p:extLst>
      <p:ext uri="{BB962C8B-B14F-4D97-AF65-F5344CB8AC3E}">
        <p14:creationId xmlns:p14="http://schemas.microsoft.com/office/powerpoint/2010/main" val="111171255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Image result for motion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835" y="6342381"/>
            <a:ext cx="1834767" cy="35115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ctrTitle"/>
          </p:nvPr>
        </p:nvSpPr>
        <p:spPr>
          <a:xfrm>
            <a:off x="1763280" y="665024"/>
            <a:ext cx="9144000" cy="1037495"/>
          </a:xfrm>
        </p:spPr>
        <p:txBody>
          <a:bodyPr/>
          <a:lstStyle/>
          <a:p>
            <a:r>
              <a:rPr lang="en-US" dirty="0">
                <a:solidFill>
                  <a:schemeClr val="tx1"/>
                </a:solidFill>
              </a:rPr>
              <a:t>Azure’s Cloud Platform</a:t>
            </a:r>
            <a:br>
              <a:rPr lang="en-US" dirty="0">
                <a:solidFill>
                  <a:schemeClr val="tx1"/>
                </a:solidFill>
              </a:rPr>
            </a:br>
            <a:r>
              <a:rPr lang="en-US" sz="2400" dirty="0">
                <a:solidFill>
                  <a:schemeClr val="tx1"/>
                </a:solidFill>
              </a:rPr>
              <a:t>Building serverless applications</a:t>
            </a:r>
            <a:endParaRPr lang="nl-NL" dirty="0"/>
          </a:p>
        </p:txBody>
      </p:sp>
      <p:sp>
        <p:nvSpPr>
          <p:cNvPr id="8" name="Text Placeholder 4"/>
          <p:cNvSpPr>
            <a:spLocks noGrp="1"/>
          </p:cNvSpPr>
          <p:nvPr>
            <p:ph type="subTitle" idx="1"/>
          </p:nvPr>
        </p:nvSpPr>
        <p:spPr>
          <a:xfrm>
            <a:off x="1763280" y="1627817"/>
            <a:ext cx="9144000" cy="919700"/>
          </a:xfrm>
        </p:spPr>
        <p:txBody>
          <a:bodyPr/>
          <a:lstStyle/>
          <a:p>
            <a:r>
              <a:rPr lang="en-US" dirty="0">
                <a:solidFill>
                  <a:schemeClr val="tx1"/>
                </a:solidFill>
              </a:rPr>
              <a:t>Eldert Grootenboer</a:t>
            </a:r>
          </a:p>
          <a:p>
            <a:pPr indent="-236546"/>
            <a:r>
              <a:rPr lang="nl-NL" dirty="0">
                <a:solidFill>
                  <a:schemeClr val="tx1"/>
                </a:solidFill>
              </a:rPr>
              <a:t>Cloud Solution Architect</a:t>
            </a:r>
          </a:p>
        </p:txBody>
      </p:sp>
    </p:spTree>
    <p:extLst>
      <p:ext uri="{BB962C8B-B14F-4D97-AF65-F5344CB8AC3E}">
        <p14:creationId xmlns:p14="http://schemas.microsoft.com/office/powerpoint/2010/main" val="39601636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Eldert Grootenboer</a:t>
            </a:r>
          </a:p>
        </p:txBody>
      </p:sp>
      <p:pic>
        <p:nvPicPr>
          <p:cNvPr id="13" name="Picture 12"/>
          <p:cNvPicPr>
            <a:picLocks noChangeAspect="1"/>
          </p:cNvPicPr>
          <p:nvPr/>
        </p:nvPicPr>
        <p:blipFill>
          <a:blip r:embed="rId3"/>
          <a:stretch>
            <a:fillRect/>
          </a:stretch>
        </p:blipFill>
        <p:spPr>
          <a:xfrm>
            <a:off x="4434253" y="1633102"/>
            <a:ext cx="3325813" cy="637827"/>
          </a:xfrm>
          <a:prstGeom prst="rect">
            <a:avLst/>
          </a:prstGeom>
        </p:spPr>
      </p:pic>
      <p:pic>
        <p:nvPicPr>
          <p:cNvPr id="19" name="Picture 18"/>
          <p:cNvPicPr>
            <a:picLocks noChangeAspect="1"/>
          </p:cNvPicPr>
          <p:nvPr/>
        </p:nvPicPr>
        <p:blipFill>
          <a:blip r:embed="rId4"/>
          <a:stretch>
            <a:fillRect/>
          </a:stretch>
        </p:blipFill>
        <p:spPr>
          <a:xfrm>
            <a:off x="4528446" y="2953446"/>
            <a:ext cx="3137425" cy="1258515"/>
          </a:xfrm>
          <a:prstGeom prst="rect">
            <a:avLst/>
          </a:prstGeom>
        </p:spPr>
      </p:pic>
      <p:grpSp>
        <p:nvGrpSpPr>
          <p:cNvPr id="25" name="Group 24"/>
          <p:cNvGrpSpPr/>
          <p:nvPr/>
        </p:nvGrpSpPr>
        <p:grpSpPr>
          <a:xfrm>
            <a:off x="3184427" y="4894478"/>
            <a:ext cx="5850887" cy="1038921"/>
            <a:chOff x="4322148" y="4894478"/>
            <a:chExt cx="5850887" cy="1038921"/>
          </a:xfrm>
        </p:grpSpPr>
        <p:sp>
          <p:nvSpPr>
            <p:cNvPr id="9" name="Rectangle 8"/>
            <p:cNvSpPr/>
            <p:nvPr/>
          </p:nvSpPr>
          <p:spPr>
            <a:xfrm>
              <a:off x="5571974" y="4998439"/>
              <a:ext cx="4601061" cy="830997"/>
            </a:xfrm>
            <a:prstGeom prst="rect">
              <a:avLst/>
            </a:prstGeom>
          </p:spPr>
          <p:txBody>
            <a:bodyPr wrap="square">
              <a:spAutoFit/>
            </a:bodyPr>
            <a:lstStyle/>
            <a:p>
              <a:pPr marL="0" lvl="1" indent="-148375" defTabSz="914367">
                <a:defRPr/>
              </a:pPr>
              <a:r>
                <a:rPr lang="nl-NL" sz="4800" dirty="0"/>
                <a:t>@egrootenboer</a:t>
              </a:r>
            </a:p>
          </p:txBody>
        </p:sp>
        <p:pic>
          <p:nvPicPr>
            <p:cNvPr id="23" name="Picture 22"/>
            <p:cNvPicPr>
              <a:picLocks noChangeAspect="1"/>
            </p:cNvPicPr>
            <p:nvPr/>
          </p:nvPicPr>
          <p:blipFill>
            <a:blip r:embed="rId5"/>
            <a:stretch>
              <a:fillRect/>
            </a:stretch>
          </p:blipFill>
          <p:spPr>
            <a:xfrm>
              <a:off x="4322148" y="4894478"/>
              <a:ext cx="1038921" cy="1038921"/>
            </a:xfrm>
            <a:prstGeom prst="rect">
              <a:avLst/>
            </a:prstGeom>
          </p:spPr>
        </p:pic>
      </p:grpSp>
    </p:spTree>
    <p:extLst>
      <p:ext uri="{BB962C8B-B14F-4D97-AF65-F5344CB8AC3E}">
        <p14:creationId xmlns:p14="http://schemas.microsoft.com/office/powerpoint/2010/main" val="229547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B0100A-97E0-4D99-B1B2-1EF3D58D5B47}"/>
              </a:ext>
            </a:extLst>
          </p:cNvPr>
          <p:cNvSpPr/>
          <p:nvPr/>
        </p:nvSpPr>
        <p:spPr>
          <a:xfrm>
            <a:off x="914401" y="1997839"/>
            <a:ext cx="8082843" cy="3416320"/>
          </a:xfrm>
          <a:prstGeom prst="rect">
            <a:avLst/>
          </a:prstGeom>
        </p:spPr>
        <p:txBody>
          <a:bodyPr wrap="square">
            <a:spAutoFit/>
          </a:bodyPr>
          <a:lstStyle/>
          <a:p>
            <a:r>
              <a:rPr lang="en-US" i="1" dirty="0"/>
              <a:t>“Serverless computing is a </a:t>
            </a:r>
            <a:r>
              <a:rPr lang="en-US" b="1" i="1" u="sng" dirty="0"/>
              <a:t>cloud-computing execution model </a:t>
            </a:r>
            <a:r>
              <a:rPr lang="en-US" i="1" dirty="0"/>
              <a:t>in which the cloud provider </a:t>
            </a:r>
            <a:r>
              <a:rPr lang="en-US" b="1" i="1" u="sng" dirty="0"/>
              <a:t>dynamically manages </a:t>
            </a:r>
            <a:r>
              <a:rPr lang="en-US" i="1" dirty="0"/>
              <a:t>the </a:t>
            </a:r>
            <a:r>
              <a:rPr lang="en-US" b="1" i="1" u="sng" dirty="0"/>
              <a:t>allocation of machine resources</a:t>
            </a:r>
            <a:r>
              <a:rPr lang="en-US" i="1" dirty="0"/>
              <a:t>. </a:t>
            </a:r>
            <a:r>
              <a:rPr lang="en-US" b="1" i="1" u="sng" dirty="0"/>
              <a:t>Pricing</a:t>
            </a:r>
            <a:r>
              <a:rPr lang="en-US" i="1" dirty="0"/>
              <a:t> is based on the </a:t>
            </a:r>
            <a:r>
              <a:rPr lang="en-US" b="1" i="1" u="sng" dirty="0"/>
              <a:t>actual amount of resources consumed </a:t>
            </a:r>
            <a:r>
              <a:rPr lang="en-US" i="1" dirty="0"/>
              <a:t>by an application, rather than on pre-purchased units of capacity. It is a form of utility computing.”</a:t>
            </a:r>
          </a:p>
          <a:p>
            <a:endParaRPr lang="en-US" i="1" dirty="0"/>
          </a:p>
          <a:p>
            <a:endParaRPr lang="en-US" i="1" dirty="0"/>
          </a:p>
          <a:p>
            <a:endParaRPr lang="en-US" i="1" dirty="0"/>
          </a:p>
          <a:p>
            <a:endParaRPr lang="en-US" i="1" dirty="0"/>
          </a:p>
          <a:p>
            <a:endParaRPr lang="en-US" i="1" dirty="0"/>
          </a:p>
          <a:p>
            <a:endParaRPr lang="en-US" i="1" dirty="0"/>
          </a:p>
          <a:p>
            <a:endParaRPr lang="en-US" i="1" dirty="0"/>
          </a:p>
        </p:txBody>
      </p:sp>
      <p:sp>
        <p:nvSpPr>
          <p:cNvPr id="6" name="Rectangle 5">
            <a:extLst>
              <a:ext uri="{FF2B5EF4-FFF2-40B4-BE49-F238E27FC236}">
                <a16:creationId xmlns:a16="http://schemas.microsoft.com/office/drawing/2014/main" id="{486EDE7A-3B07-49E7-AF73-5A5BDE78AE16}"/>
              </a:ext>
            </a:extLst>
          </p:cNvPr>
          <p:cNvSpPr/>
          <p:nvPr/>
        </p:nvSpPr>
        <p:spPr>
          <a:xfrm>
            <a:off x="832296" y="4526672"/>
            <a:ext cx="6096000" cy="646331"/>
          </a:xfrm>
          <a:prstGeom prst="rect">
            <a:avLst/>
          </a:prstGeom>
        </p:spPr>
        <p:txBody>
          <a:bodyPr>
            <a:spAutoFit/>
          </a:bodyPr>
          <a:lstStyle/>
          <a:p>
            <a:r>
              <a:rPr lang="en-US" dirty="0"/>
              <a:t>Source (Wikipedia Serverless Computing): </a:t>
            </a:r>
            <a:r>
              <a:rPr lang="en-US" dirty="0">
                <a:hlinkClick r:id="rId3"/>
              </a:rPr>
              <a:t>https://en.wikipedia.org/wiki/Serverless_computing</a:t>
            </a:r>
            <a:endParaRPr lang="en-US" dirty="0"/>
          </a:p>
        </p:txBody>
      </p:sp>
      <p:sp>
        <p:nvSpPr>
          <p:cNvPr id="3" name="Title 2">
            <a:extLst>
              <a:ext uri="{FF2B5EF4-FFF2-40B4-BE49-F238E27FC236}">
                <a16:creationId xmlns:a16="http://schemas.microsoft.com/office/drawing/2014/main" id="{6FD676AA-A7C8-42D4-80FB-2D3CF0AAE811}"/>
              </a:ext>
            </a:extLst>
          </p:cNvPr>
          <p:cNvSpPr>
            <a:spLocks noGrp="1"/>
          </p:cNvSpPr>
          <p:nvPr>
            <p:ph type="title"/>
          </p:nvPr>
        </p:nvSpPr>
        <p:spPr/>
        <p:txBody>
          <a:bodyPr/>
          <a:lstStyle/>
          <a:p>
            <a:r>
              <a:rPr lang="nl-NL" dirty="0"/>
              <a:t>Defining Serverless</a:t>
            </a:r>
          </a:p>
        </p:txBody>
      </p:sp>
    </p:spTree>
    <p:extLst>
      <p:ext uri="{BB962C8B-B14F-4D97-AF65-F5344CB8AC3E}">
        <p14:creationId xmlns:p14="http://schemas.microsoft.com/office/powerpoint/2010/main" val="64937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264-4B7C-4679-940E-1057C36CACFF}"/>
              </a:ext>
            </a:extLst>
          </p:cNvPr>
          <p:cNvSpPr>
            <a:spLocks noGrp="1"/>
          </p:cNvSpPr>
          <p:nvPr>
            <p:ph type="title"/>
          </p:nvPr>
        </p:nvSpPr>
        <p:spPr>
          <a:xfrm>
            <a:off x="269239" y="2084172"/>
            <a:ext cx="11653523" cy="932563"/>
          </a:xfrm>
        </p:spPr>
        <p:txBody>
          <a:bodyPr/>
          <a:lstStyle/>
          <a:p>
            <a:r>
              <a:rPr lang="en-US" sz="5400" dirty="0"/>
              <a:t>Evolution to Serverless</a:t>
            </a:r>
            <a:endParaRPr lang="nl-NL" sz="5400" dirty="0"/>
          </a:p>
        </p:txBody>
      </p:sp>
    </p:spTree>
    <p:extLst>
      <p:ext uri="{BB962C8B-B14F-4D97-AF65-F5344CB8AC3E}">
        <p14:creationId xmlns:p14="http://schemas.microsoft.com/office/powerpoint/2010/main" val="564304858"/>
      </p:ext>
    </p:extLst>
  </p:cSld>
  <p:clrMapOvr>
    <a:masterClrMapping/>
  </p:clrMapOvr>
  <p:transition>
    <p:fade/>
  </p:transition>
</p:sld>
</file>

<file path=ppt/theme/theme1.xml><?xml version="1.0" encoding="utf-8"?>
<a:theme xmlns:a="http://schemas.openxmlformats.org/drawingml/2006/main" name="2_6-30537_Envision 2016 Concurrent Template_Da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2.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4.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STB Product Families 2013">
  <a:themeElements>
    <a:clrScheme name="Custom 14">
      <a:dk1>
        <a:srgbClr val="000000"/>
      </a:dk1>
      <a:lt1>
        <a:srgbClr val="FFFFFF"/>
      </a:lt1>
      <a:dk2>
        <a:srgbClr val="505050"/>
      </a:dk2>
      <a:lt2>
        <a:srgbClr val="D2D2D2"/>
      </a:lt2>
      <a:accent1>
        <a:srgbClr val="008272"/>
      </a:accent1>
      <a:accent2>
        <a:srgbClr val="0072C6"/>
      </a:accent2>
      <a:accent3>
        <a:srgbClr val="DA4026"/>
      </a:accent3>
      <a:accent4>
        <a:srgbClr val="682A7A"/>
      </a:accent4>
      <a:accent5>
        <a:srgbClr val="17244F"/>
      </a:accent5>
      <a:accent6>
        <a:srgbClr val="4668C5"/>
      </a:accent6>
      <a:hlink>
        <a:srgbClr val="82CAFE"/>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34A97C2-648C-474B-B256-2FB55B3E074B}" vid="{FD2C4B0C-0E85-4466-A8C1-E364B6D3ACC6}"/>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14844</TotalTime>
  <Words>1786</Words>
  <Application>Microsoft Office PowerPoint</Application>
  <PresentationFormat>Widescreen</PresentationFormat>
  <Paragraphs>389</Paragraphs>
  <Slides>45</Slides>
  <Notes>29</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45</vt:i4>
      </vt:variant>
    </vt:vector>
  </HeadingPairs>
  <TitlesOfParts>
    <vt:vector size="65" baseType="lpstr">
      <vt:lpstr>Arial</vt:lpstr>
      <vt:lpstr>Calibri</vt:lpstr>
      <vt:lpstr>Calibri Light</vt:lpstr>
      <vt:lpstr>Consolas</vt:lpstr>
      <vt:lpstr>Lucida Grande</vt:lpstr>
      <vt:lpstr>Segoe Pro Light</vt:lpstr>
      <vt:lpstr>Segoe UI</vt:lpstr>
      <vt:lpstr>Segoe UI Black</vt:lpstr>
      <vt:lpstr>Segoe UI Light</vt:lpstr>
      <vt:lpstr>Segoe UI Light (Headings)</vt:lpstr>
      <vt:lpstr>Segoe UI Semibold</vt:lpstr>
      <vt:lpstr>Segoe UI Semilight</vt:lpstr>
      <vt:lpstr>Trebuchet MS</vt:lpstr>
      <vt:lpstr>Wingdings</vt:lpstr>
      <vt:lpstr>2_6-30537_Envision 2016 Concurrent Template_Dark</vt:lpstr>
      <vt:lpstr>5-50002_Ignite_Breakout_Template</vt:lpstr>
      <vt:lpstr>1_6-30537_Envision 2016 Concurrent Template_Dark</vt:lpstr>
      <vt:lpstr>Azure PPT Template - 2018</vt:lpstr>
      <vt:lpstr>STB Product Families 2013</vt:lpstr>
      <vt:lpstr>1_Office Theme</vt:lpstr>
      <vt:lpstr>30 maart 2019 #GIB2019</vt:lpstr>
      <vt:lpstr>PowerPoint Presentation</vt:lpstr>
      <vt:lpstr>Global Organizers</vt:lpstr>
      <vt:lpstr>PowerPoint Presentation</vt:lpstr>
      <vt:lpstr>PowerPoint Presentation</vt:lpstr>
      <vt:lpstr>Azure’s Cloud Platform Building serverless applications</vt:lpstr>
      <vt:lpstr>Eldert Grootenboer</vt:lpstr>
      <vt:lpstr>Defining Serverless</vt:lpstr>
      <vt:lpstr>Evolution to Serverless</vt:lpstr>
      <vt:lpstr>PowerPoint Presentation</vt:lpstr>
      <vt:lpstr>PowerPoint Presentation</vt:lpstr>
      <vt:lpstr>PowerPoint Presentation</vt:lpstr>
      <vt:lpstr>PowerPoint Presentation</vt:lpstr>
      <vt:lpstr>What is “Serverless”</vt:lpstr>
      <vt:lpstr>PowerPoint Presentation</vt:lpstr>
      <vt:lpstr>Cloud Trinity</vt:lpstr>
      <vt:lpstr>Workflow</vt:lpstr>
      <vt:lpstr>Logic Apps</vt:lpstr>
      <vt:lpstr>Connected</vt:lpstr>
      <vt:lpstr>PowerPoint Presentation</vt:lpstr>
      <vt:lpstr>PowerPoint Presentation</vt:lpstr>
      <vt:lpstr>Hybrid Integration</vt:lpstr>
      <vt:lpstr>Demo – Onboarding Process</vt:lpstr>
      <vt:lpstr>Compute</vt:lpstr>
      <vt:lpstr>Azure Functions</vt:lpstr>
      <vt:lpstr>PowerPoint Presentation</vt:lpstr>
      <vt:lpstr>Function bindings  </vt:lpstr>
      <vt:lpstr>Demo – PGP Decryption</vt:lpstr>
      <vt:lpstr>Eventing</vt:lpstr>
      <vt:lpstr>Service Bus Services</vt:lpstr>
      <vt:lpstr>Azure Event Grid</vt:lpstr>
      <vt:lpstr>Benefits</vt:lpstr>
      <vt:lpstr>Concepts</vt:lpstr>
      <vt:lpstr>CloudEvents</vt:lpstr>
      <vt:lpstr>Demo – Eventing</vt:lpstr>
      <vt:lpstr>Bringing it all Together</vt:lpstr>
      <vt:lpstr>Azure Serverless Components</vt:lpstr>
      <vt:lpstr>Azure Serverless Components</vt:lpstr>
      <vt:lpstr>Azure Serverless Components</vt:lpstr>
      <vt:lpstr>Better Together</vt:lpstr>
      <vt:lpstr>Demo – Order System</vt:lpstr>
      <vt:lpstr>Almost done…</vt:lpstr>
      <vt:lpstr>Key Takeaways </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IoT</dc:title>
  <dc:creator>Eldert Grootenboer</dc:creator>
  <cp:lastModifiedBy>Eldert Grootenboer</cp:lastModifiedBy>
  <cp:revision>10</cp:revision>
  <dcterms:created xsi:type="dcterms:W3CDTF">2018-07-06T11:58:04Z</dcterms:created>
  <dcterms:modified xsi:type="dcterms:W3CDTF">2019-04-01T07:11:46Z</dcterms:modified>
</cp:coreProperties>
</file>